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notesMasterIdLst>
    <p:notesMasterId r:id="rId16"/>
  </p:notesMasterIdLst>
  <p:sldIdLst>
    <p:sldId id="375" r:id="rId2"/>
    <p:sldId id="525" r:id="rId3"/>
    <p:sldId id="489" r:id="rId4"/>
    <p:sldId id="516" r:id="rId5"/>
    <p:sldId id="522" r:id="rId6"/>
    <p:sldId id="320" r:id="rId7"/>
    <p:sldId id="514" r:id="rId8"/>
    <p:sldId id="515" r:id="rId9"/>
    <p:sldId id="518" r:id="rId10"/>
    <p:sldId id="519" r:id="rId11"/>
    <p:sldId id="520" r:id="rId12"/>
    <p:sldId id="521" r:id="rId13"/>
    <p:sldId id="523" r:id="rId14"/>
    <p:sldId id="524" r:id="rId15"/>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EDBB04-0940-4B69-9C3A-9AE26F566938}">
          <p14:sldIdLst>
            <p14:sldId id="375"/>
            <p14:sldId id="525"/>
            <p14:sldId id="489"/>
            <p14:sldId id="516"/>
            <p14:sldId id="522"/>
            <p14:sldId id="320"/>
            <p14:sldId id="514"/>
            <p14:sldId id="515"/>
            <p14:sldId id="518"/>
            <p14:sldId id="519"/>
            <p14:sldId id="520"/>
            <p14:sldId id="521"/>
            <p14:sldId id="523"/>
            <p14:sldId id="524"/>
          </p14:sldIdLst>
        </p14:section>
      </p14:sectionLst>
    </p:ext>
    <p:ext uri="{EFAFB233-063F-42B5-8137-9DF3F51BA10A}">
      <p15:sldGuideLst xmlns:p15="http://schemas.microsoft.com/office/powerpoint/2012/main">
        <p15:guide id="1" orient="horz" pos="2160">
          <p15:clr>
            <a:srgbClr val="A4A3A4"/>
          </p15:clr>
        </p15:guide>
        <p15:guide id="2" pos="329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16CE290-7C04-295A-3ECA-6312229788CC}" name="Pierre Valois" initials="PV" userId="S::PIVAL1@ulaval.ca::4de8eb1c-37b1-4827-b19b-aedd7b191af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arie-Pier Carrier" initials="MPC" lastIdx="9" clrIdx="0"/>
  <p:cmAuthor id="1" name="Pierre Valois" initials="PV" lastIdx="16" clrIdx="1"/>
  <p:cmAuthor id="2" name="Maxime Caron" initials="MC" lastIdx="6" clrIdx="2"/>
  <p:cmAuthor id="3" name="David Bouchard" initials="DB" lastIdx="2" clrIdx="3">
    <p:extLst>
      <p:ext uri="{19B8F6BF-5375-455C-9EA6-DF929625EA0E}">
        <p15:presenceInfo xmlns:p15="http://schemas.microsoft.com/office/powerpoint/2012/main" userId="d0d56b9aae605bb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4041"/>
    <a:srgbClr val="BBBD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73537" autoAdjust="0"/>
  </p:normalViewPr>
  <p:slideViewPr>
    <p:cSldViewPr snapToGrid="0">
      <p:cViewPr varScale="1">
        <p:scale>
          <a:sx n="49" d="100"/>
          <a:sy n="49" d="100"/>
        </p:scale>
        <p:origin x="1256" y="40"/>
      </p:cViewPr>
      <p:guideLst>
        <p:guide orient="horz" pos="2160"/>
        <p:guide pos="32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Caron\Desktop\Travail\Organisationnelle\Programmation\EIRT_indice1_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lang="fr-CA" sz="1000" b="1" i="0" u="none" strike="noStrike" kern="1200" baseline="0" noProof="0">
                <a:solidFill>
                  <a:srgbClr val="1B75BB"/>
                </a:solidFill>
                <a:latin typeface="+mn-lt"/>
                <a:ea typeface="+mn-ea"/>
                <a:cs typeface="+mn-cs"/>
              </a:defRPr>
            </a:pPr>
            <a:r>
              <a:rPr lang="fr-CA" sz="1800" noProof="0" dirty="0"/>
              <a:t>CCI du comportement</a:t>
            </a:r>
          </a:p>
          <a:p>
            <a:pPr marL="0" marR="0" lvl="0" indent="0" algn="ctr" defTabSz="914400" rtl="0" eaLnBrk="1" fontAlgn="auto" latinLnBrk="0" hangingPunct="1">
              <a:lnSpc>
                <a:spcPct val="100000"/>
              </a:lnSpc>
              <a:spcBef>
                <a:spcPts val="0"/>
              </a:spcBef>
              <a:spcAft>
                <a:spcPts val="0"/>
              </a:spcAft>
              <a:buClrTx/>
              <a:buSzTx/>
              <a:buFontTx/>
              <a:buNone/>
              <a:tabLst/>
              <a:defRPr lang="fr-CA" sz="1000" b="1" i="0" u="none" strike="noStrike" kern="1200" baseline="0" noProof="0">
                <a:solidFill>
                  <a:srgbClr val="1B75BB"/>
                </a:solidFill>
                <a:latin typeface="+mn-lt"/>
                <a:ea typeface="+mn-ea"/>
                <a:cs typeface="+mn-cs"/>
              </a:defRPr>
            </a:pPr>
            <a:r>
              <a:rPr lang="fr-CA" sz="1800" b="1" i="0" baseline="0" noProof="0" dirty="0">
                <a:effectLst/>
              </a:rPr>
              <a:t>« Système pour surveiller des menaces »</a:t>
            </a:r>
            <a:endParaRPr lang="fr-CA" noProof="0" dirty="0">
              <a:effectLst/>
            </a:endParaRPr>
          </a:p>
        </c:rich>
      </c:tx>
      <c:overlay val="0"/>
    </c:title>
    <c:autoTitleDeleted val="0"/>
    <c:plotArea>
      <c:layout/>
      <c:scatterChart>
        <c:scatterStyle val="smoothMarker"/>
        <c:varyColors val="0"/>
        <c:ser>
          <c:idx val="0"/>
          <c:order val="0"/>
          <c:tx>
            <c:v>serie1</c:v>
          </c:tx>
          <c:marker>
            <c:symbol val="none"/>
          </c:marker>
          <c:xVal>
            <c:numLit>
              <c:formatCode>General</c:formatCode>
              <c:ptCount val="32"/>
              <c:pt idx="0">
                <c:v>0.67100000000000026</c:v>
              </c:pt>
              <c:pt idx="1">
                <c:v>0.76700000000000024</c:v>
              </c:pt>
              <c:pt idx="2">
                <c:v>0.86900000000000022</c:v>
              </c:pt>
              <c:pt idx="3">
                <c:v>0.98199999999999998</c:v>
              </c:pt>
              <c:pt idx="4">
                <c:v>1.103</c:v>
              </c:pt>
              <c:pt idx="5">
                <c:v>1.2329999999999985</c:v>
              </c:pt>
              <c:pt idx="6">
                <c:v>1.3680000000000001</c:v>
              </c:pt>
              <c:pt idx="7">
                <c:v>1.508</c:v>
              </c:pt>
              <c:pt idx="8">
                <c:v>1.6539999999999986</c:v>
              </c:pt>
              <c:pt idx="9">
                <c:v>1.804</c:v>
              </c:pt>
              <c:pt idx="10">
                <c:v>1.954</c:v>
              </c:pt>
              <c:pt idx="11">
                <c:v>2.1070000000000002</c:v>
              </c:pt>
              <c:pt idx="12">
                <c:v>2.258</c:v>
              </c:pt>
              <c:pt idx="13">
                <c:v>2.4099999999999997</c:v>
              </c:pt>
              <c:pt idx="14">
                <c:v>2.5569999999999977</c:v>
              </c:pt>
              <c:pt idx="15">
                <c:v>2.706</c:v>
              </c:pt>
              <c:pt idx="16">
                <c:v>2.8499999999999988</c:v>
              </c:pt>
              <c:pt idx="17">
                <c:v>2.9939999999999998</c:v>
              </c:pt>
              <c:pt idx="18">
                <c:v>3.1339999999999999</c:v>
              </c:pt>
              <c:pt idx="19">
                <c:v>3.2719999999999998</c:v>
              </c:pt>
              <c:pt idx="20">
                <c:v>3.4109999999999987</c:v>
              </c:pt>
              <c:pt idx="21">
                <c:v>3.5470000000000002</c:v>
              </c:pt>
              <c:pt idx="22">
                <c:v>3.6829999999999989</c:v>
              </c:pt>
              <c:pt idx="23">
                <c:v>3.8169999999999953</c:v>
              </c:pt>
              <c:pt idx="24">
                <c:v>3.9509999999999987</c:v>
              </c:pt>
              <c:pt idx="25">
                <c:v>4.0830000000000002</c:v>
              </c:pt>
              <c:pt idx="26">
                <c:v>4.2160000000000002</c:v>
              </c:pt>
              <c:pt idx="27">
                <c:v>4.34499999999999</c:v>
              </c:pt>
              <c:pt idx="28">
                <c:v>4.4720000000000004</c:v>
              </c:pt>
              <c:pt idx="29">
                <c:v>4.5949999999999926</c:v>
              </c:pt>
              <c:pt idx="30">
                <c:v>4.714999999999991</c:v>
              </c:pt>
              <c:pt idx="31">
                <c:v>4.83</c:v>
              </c:pt>
            </c:numLit>
          </c:xVal>
          <c:yVal>
            <c:numLit>
              <c:formatCode>General</c:formatCode>
              <c:ptCount val="32"/>
              <c:pt idx="0">
                <c:v>0.28600000000000009</c:v>
              </c:pt>
              <c:pt idx="1">
                <c:v>0.32700000000000012</c:v>
              </c:pt>
              <c:pt idx="2">
                <c:v>0.37000000000000011</c:v>
              </c:pt>
              <c:pt idx="3">
                <c:v>0.41600000000000009</c:v>
              </c:pt>
              <c:pt idx="4">
                <c:v>0.46300000000000002</c:v>
              </c:pt>
              <c:pt idx="5">
                <c:v>0.51200000000000001</c:v>
              </c:pt>
              <c:pt idx="6">
                <c:v>0.56000000000000005</c:v>
              </c:pt>
              <c:pt idx="7">
                <c:v>0.60700000000000021</c:v>
              </c:pt>
              <c:pt idx="8">
                <c:v>0.65200000000000025</c:v>
              </c:pt>
              <c:pt idx="9">
                <c:v>0.69500000000000028</c:v>
              </c:pt>
              <c:pt idx="10">
                <c:v>0.73500000000000021</c:v>
              </c:pt>
              <c:pt idx="11">
                <c:v>0.77100000000000002</c:v>
              </c:pt>
              <c:pt idx="12">
                <c:v>0.80300000000000005</c:v>
              </c:pt>
              <c:pt idx="13">
                <c:v>0.83200000000000018</c:v>
              </c:pt>
              <c:pt idx="14">
                <c:v>0.85700000000000021</c:v>
              </c:pt>
              <c:pt idx="15">
                <c:v>0.87900000000000023</c:v>
              </c:pt>
              <c:pt idx="16">
                <c:v>0.89700000000000024</c:v>
              </c:pt>
              <c:pt idx="17">
                <c:v>0.91300000000000003</c:v>
              </c:pt>
              <c:pt idx="18">
                <c:v>0.92700000000000005</c:v>
              </c:pt>
              <c:pt idx="19">
                <c:v>0.93799999999999994</c:v>
              </c:pt>
              <c:pt idx="20">
                <c:v>0.94799999999999995</c:v>
              </c:pt>
              <c:pt idx="21">
                <c:v>0.95700000000000018</c:v>
              </c:pt>
              <c:pt idx="22">
                <c:v>0.96400000000000019</c:v>
              </c:pt>
              <c:pt idx="23">
                <c:v>0.97</c:v>
              </c:pt>
              <c:pt idx="24">
                <c:v>0.97499999999999998</c:v>
              </c:pt>
              <c:pt idx="25">
                <c:v>0.98</c:v>
              </c:pt>
              <c:pt idx="26">
                <c:v>0.98399999999999999</c:v>
              </c:pt>
              <c:pt idx="27">
                <c:v>0.98699999999999999</c:v>
              </c:pt>
              <c:pt idx="28">
                <c:v>0.99</c:v>
              </c:pt>
              <c:pt idx="29">
                <c:v>0.99199999999999999</c:v>
              </c:pt>
              <c:pt idx="30">
                <c:v>0.99399999999999999</c:v>
              </c:pt>
              <c:pt idx="31">
                <c:v>0.995</c:v>
              </c:pt>
            </c:numLit>
          </c:yVal>
          <c:smooth val="1"/>
          <c:extLst>
            <c:ext xmlns:c16="http://schemas.microsoft.com/office/drawing/2014/chart" uri="{C3380CC4-5D6E-409C-BE32-E72D297353CC}">
              <c16:uniqueId val="{00000000-4586-4688-A7A6-A5B7BF07CFBF}"/>
            </c:ext>
          </c:extLst>
        </c:ser>
        <c:dLbls>
          <c:showLegendKey val="0"/>
          <c:showVal val="0"/>
          <c:showCatName val="0"/>
          <c:showSerName val="0"/>
          <c:showPercent val="0"/>
          <c:showBubbleSize val="0"/>
        </c:dLbls>
        <c:axId val="283135784"/>
        <c:axId val="283137352"/>
      </c:scatterChart>
      <c:valAx>
        <c:axId val="283135784"/>
        <c:scaling>
          <c:orientation val="minMax"/>
          <c:max val="4.83"/>
          <c:min val="0.67100000000000026"/>
        </c:scaling>
        <c:delete val="0"/>
        <c:axPos val="b"/>
        <c:title>
          <c:tx>
            <c:rich>
              <a:bodyPr/>
              <a:lstStyle/>
              <a:p>
                <a:pPr>
                  <a:defRPr sz="1800"/>
                </a:pPr>
                <a:r>
                  <a:rPr lang="fr-CA" sz="1800"/>
                  <a:t>Préparation à l’adaptation</a:t>
                </a:r>
              </a:p>
            </c:rich>
          </c:tx>
          <c:overlay val="0"/>
        </c:title>
        <c:numFmt formatCode="General" sourceLinked="1"/>
        <c:majorTickMark val="out"/>
        <c:minorTickMark val="none"/>
        <c:tickLblPos val="nextTo"/>
        <c:crossAx val="283137352"/>
        <c:crosses val="autoZero"/>
        <c:crossBetween val="midCat"/>
      </c:valAx>
      <c:valAx>
        <c:axId val="283137352"/>
        <c:scaling>
          <c:orientation val="minMax"/>
          <c:max val="1"/>
          <c:min val="0"/>
        </c:scaling>
        <c:delete val="0"/>
        <c:axPos val="l"/>
        <c:title>
          <c:tx>
            <c:rich>
              <a:bodyPr/>
              <a:lstStyle/>
              <a:p>
                <a:pPr>
                  <a:defRPr/>
                </a:pPr>
                <a:r>
                  <a:rPr lang="fr-CA" sz="1800"/>
                  <a:t>Probabilité d’adopter</a:t>
                </a:r>
              </a:p>
              <a:p>
                <a:pPr>
                  <a:defRPr/>
                </a:pPr>
                <a:r>
                  <a:rPr lang="fr-CA" sz="1800"/>
                  <a:t>le comportement</a:t>
                </a:r>
              </a:p>
            </c:rich>
          </c:tx>
          <c:overlay val="0"/>
        </c:title>
        <c:numFmt formatCode="General" sourceLinked="1"/>
        <c:majorTickMark val="out"/>
        <c:minorTickMark val="none"/>
        <c:tickLblPos val="nextTo"/>
        <c:crossAx val="283135784"/>
        <c:crossesAt val="0.67100000000000026"/>
        <c:crossBetween val="midCat"/>
      </c:valAx>
      <c:spPr>
        <a:solidFill>
          <a:srgbClr val="FFFFFF"/>
        </a:solidFill>
      </c:spPr>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6B9198-CFBA-428E-80DD-7D68A528C4F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C82DDB2-27D1-4B0D-90FA-9938B1E37635}">
      <dgm:prSet custT="1"/>
      <dgm:spPr/>
      <dgm:t>
        <a:bodyPr/>
        <a:lstStyle/>
        <a:p>
          <a:r>
            <a:rPr lang="fr-CA" sz="2400" b="1" dirty="0"/>
            <a:t>Objectifs</a:t>
          </a:r>
          <a:endParaRPr lang="en-US" sz="2400" dirty="0"/>
        </a:p>
      </dgm:t>
    </dgm:pt>
    <dgm:pt modelId="{EFFBB33D-743B-4B99-94EA-57C144640DF6}" type="parTrans" cxnId="{292318CE-2FFC-4FFA-91A4-43A0509DEE3B}">
      <dgm:prSet/>
      <dgm:spPr/>
      <dgm:t>
        <a:bodyPr/>
        <a:lstStyle/>
        <a:p>
          <a:endParaRPr lang="en-US"/>
        </a:p>
      </dgm:t>
    </dgm:pt>
    <dgm:pt modelId="{8778F18D-5662-487F-9E17-9651FF600F1A}" type="sibTrans" cxnId="{292318CE-2FFC-4FFA-91A4-43A0509DEE3B}">
      <dgm:prSet/>
      <dgm:spPr/>
      <dgm:t>
        <a:bodyPr/>
        <a:lstStyle/>
        <a:p>
          <a:endParaRPr lang="en-US"/>
        </a:p>
      </dgm:t>
    </dgm:pt>
    <dgm:pt modelId="{6B7E8709-85A5-477C-BC73-70340B9F0BBA}">
      <dgm:prSet custT="1"/>
      <dgm:spPr/>
      <dgm:t>
        <a:bodyPr/>
        <a:lstStyle/>
        <a:p>
          <a:r>
            <a:rPr lang="fr-CA" sz="2200" dirty="0"/>
            <a:t>Identifier des indicateurs sous forme de comportements ou de pratiques potentiellement adoptables par les villes, municipalités et organisations du réseau de la santé pour s’adapter à divers aléas climatiques, et mesurer leur niveau d’adaptation</a:t>
          </a:r>
          <a:endParaRPr lang="en-US" sz="2200" dirty="0"/>
        </a:p>
      </dgm:t>
    </dgm:pt>
    <dgm:pt modelId="{EF1F63AC-7CF9-4AC0-AE15-26A1E0DE32AB}" type="parTrans" cxnId="{B2D02BB3-E013-4EE7-8C25-B3BEB2FDD5E3}">
      <dgm:prSet/>
      <dgm:spPr/>
      <dgm:t>
        <a:bodyPr/>
        <a:lstStyle/>
        <a:p>
          <a:endParaRPr lang="en-US"/>
        </a:p>
      </dgm:t>
    </dgm:pt>
    <dgm:pt modelId="{77E53FF3-C78D-4261-B5CB-DEBACA39590C}" type="sibTrans" cxnId="{B2D02BB3-E013-4EE7-8C25-B3BEB2FDD5E3}">
      <dgm:prSet/>
      <dgm:spPr/>
      <dgm:t>
        <a:bodyPr/>
        <a:lstStyle/>
        <a:p>
          <a:endParaRPr lang="en-US"/>
        </a:p>
      </dgm:t>
    </dgm:pt>
    <dgm:pt modelId="{FF153AF6-7E45-48A2-ABEE-6BFAA08AA17C}">
      <dgm:prSet custT="1"/>
      <dgm:spPr/>
      <dgm:t>
        <a:bodyPr/>
        <a:lstStyle/>
        <a:p>
          <a:r>
            <a:rPr lang="fr-CA" sz="2400" dirty="0"/>
            <a:t>2016 et 2022: Chaleur et inondations</a:t>
          </a:r>
          <a:endParaRPr lang="en-US" sz="2400" dirty="0"/>
        </a:p>
      </dgm:t>
    </dgm:pt>
    <dgm:pt modelId="{2397284F-A6A8-4B94-806F-7EE88CF6679F}" type="parTrans" cxnId="{6258D37D-B03A-484D-A460-E588AF12206A}">
      <dgm:prSet/>
      <dgm:spPr/>
      <dgm:t>
        <a:bodyPr/>
        <a:lstStyle/>
        <a:p>
          <a:endParaRPr lang="en-US"/>
        </a:p>
      </dgm:t>
    </dgm:pt>
    <dgm:pt modelId="{C2E66CA5-5C8C-45CF-9645-5F1467CB7306}" type="sibTrans" cxnId="{6258D37D-B03A-484D-A460-E588AF12206A}">
      <dgm:prSet/>
      <dgm:spPr/>
      <dgm:t>
        <a:bodyPr/>
        <a:lstStyle/>
        <a:p>
          <a:endParaRPr lang="en-US"/>
        </a:p>
      </dgm:t>
    </dgm:pt>
    <dgm:pt modelId="{A4191F80-D086-4E6C-ADD9-B8ADA1E03ADC}">
      <dgm:prSet custT="1"/>
      <dgm:spPr/>
      <dgm:t>
        <a:bodyPr/>
        <a:lstStyle/>
        <a:p>
          <a:r>
            <a:rPr lang="en-US" sz="2400" dirty="0" err="1"/>
            <a:t>Municipalités</a:t>
          </a:r>
          <a:r>
            <a:rPr lang="en-US" sz="2400" dirty="0"/>
            <a:t>, MRC et arrondissements de Montréal</a:t>
          </a:r>
        </a:p>
      </dgm:t>
    </dgm:pt>
    <dgm:pt modelId="{26995E7B-7FDF-4CEE-86B3-6BBAD503012B}" type="parTrans" cxnId="{F1B9AB68-BC19-414F-A0FA-2F69D204776B}">
      <dgm:prSet/>
      <dgm:spPr/>
      <dgm:t>
        <a:bodyPr/>
        <a:lstStyle/>
        <a:p>
          <a:endParaRPr lang="fr-CA"/>
        </a:p>
      </dgm:t>
    </dgm:pt>
    <dgm:pt modelId="{B1FF5AB1-8F64-4C9C-B050-A86BEE68CF9F}" type="sibTrans" cxnId="{F1B9AB68-BC19-414F-A0FA-2F69D204776B}">
      <dgm:prSet/>
      <dgm:spPr/>
      <dgm:t>
        <a:bodyPr/>
        <a:lstStyle/>
        <a:p>
          <a:endParaRPr lang="fr-CA"/>
        </a:p>
      </dgm:t>
    </dgm:pt>
    <dgm:pt modelId="{4A77ACBF-0181-4F5C-AEA8-3FF469954ADF}">
      <dgm:prSet custT="1"/>
      <dgm:spPr/>
      <dgm:t>
        <a:bodyPr/>
        <a:lstStyle/>
        <a:p>
          <a:r>
            <a:rPr lang="en-US" sz="2400" dirty="0" err="1"/>
            <a:t>Réseau</a:t>
          </a:r>
          <a:r>
            <a:rPr lang="en-US" sz="2400" dirty="0"/>
            <a:t> de la </a:t>
          </a:r>
          <a:r>
            <a:rPr lang="en-US" sz="2400" dirty="0" err="1"/>
            <a:t>santé</a:t>
          </a:r>
          <a:r>
            <a:rPr lang="en-US" sz="2400" dirty="0"/>
            <a:t> (CISSS/CIUSSS, DSP)</a:t>
          </a:r>
        </a:p>
      </dgm:t>
    </dgm:pt>
    <dgm:pt modelId="{19DFEFD9-002B-46D5-89D5-BB63A87AC9D7}" type="parTrans" cxnId="{CA7ED3FB-E2CB-412D-AD35-017B07C99902}">
      <dgm:prSet/>
      <dgm:spPr/>
      <dgm:t>
        <a:bodyPr/>
        <a:lstStyle/>
        <a:p>
          <a:endParaRPr lang="fr-CA"/>
        </a:p>
      </dgm:t>
    </dgm:pt>
    <dgm:pt modelId="{E508789C-E007-4ED3-845C-3C24C81D3420}" type="sibTrans" cxnId="{CA7ED3FB-E2CB-412D-AD35-017B07C99902}">
      <dgm:prSet/>
      <dgm:spPr/>
      <dgm:t>
        <a:bodyPr/>
        <a:lstStyle/>
        <a:p>
          <a:endParaRPr lang="fr-CA"/>
        </a:p>
      </dgm:t>
    </dgm:pt>
    <dgm:pt modelId="{634F2989-D8A1-492A-ACCD-BBFFC55D61CC}">
      <dgm:prSet custT="1"/>
      <dgm:spPr/>
      <dgm:t>
        <a:bodyPr/>
        <a:lstStyle/>
        <a:p>
          <a:r>
            <a:rPr lang="fr-CA" sz="2400" dirty="0"/>
            <a:t>2016 et 2022: Chaleur et inondations</a:t>
          </a:r>
          <a:endParaRPr lang="en-US" sz="2400" dirty="0"/>
        </a:p>
      </dgm:t>
    </dgm:pt>
    <dgm:pt modelId="{BE22D16A-7F7E-4015-AE2A-A5C4620F1E63}" type="parTrans" cxnId="{2A4D220E-477B-4C81-8A8E-97070E318707}">
      <dgm:prSet/>
      <dgm:spPr/>
      <dgm:t>
        <a:bodyPr/>
        <a:lstStyle/>
        <a:p>
          <a:endParaRPr lang="fr-CA"/>
        </a:p>
      </dgm:t>
    </dgm:pt>
    <dgm:pt modelId="{C5E36753-11D6-4F0A-8659-BED661025D3A}" type="sibTrans" cxnId="{2A4D220E-477B-4C81-8A8E-97070E318707}">
      <dgm:prSet/>
      <dgm:spPr/>
      <dgm:t>
        <a:bodyPr/>
        <a:lstStyle/>
        <a:p>
          <a:endParaRPr lang="fr-CA"/>
        </a:p>
      </dgm:t>
    </dgm:pt>
    <dgm:pt modelId="{9C827B65-AA2F-4D54-A107-668D58EC8374}">
      <dgm:prSet custT="1"/>
      <dgm:spPr/>
      <dgm:t>
        <a:bodyPr/>
        <a:lstStyle/>
        <a:p>
          <a:endParaRPr lang="en-US" sz="2400" dirty="0"/>
        </a:p>
      </dgm:t>
    </dgm:pt>
    <dgm:pt modelId="{13EC6FD2-CDDA-4D42-BE56-C5969D0F417B}" type="parTrans" cxnId="{1AB7AAD5-6883-4C16-ADF2-B9CAAD7366E4}">
      <dgm:prSet/>
      <dgm:spPr/>
      <dgm:t>
        <a:bodyPr/>
        <a:lstStyle/>
        <a:p>
          <a:endParaRPr lang="fr-CA"/>
        </a:p>
      </dgm:t>
    </dgm:pt>
    <dgm:pt modelId="{3C2FC00A-735E-40D6-B432-C3B93ED3094F}" type="sibTrans" cxnId="{1AB7AAD5-6883-4C16-ADF2-B9CAAD7366E4}">
      <dgm:prSet/>
      <dgm:spPr/>
      <dgm:t>
        <a:bodyPr/>
        <a:lstStyle/>
        <a:p>
          <a:endParaRPr lang="fr-CA"/>
        </a:p>
      </dgm:t>
    </dgm:pt>
    <dgm:pt modelId="{4DBD62C8-5BC6-4DA2-A3DB-CE8038E13B55}">
      <dgm:prSet custT="1"/>
      <dgm:spPr/>
      <dgm:t>
        <a:bodyPr/>
        <a:lstStyle/>
        <a:p>
          <a:r>
            <a:rPr lang="fr-CA" sz="2400" dirty="0"/>
            <a:t>2017: Maladie de Lyme et pollen de l’herbe à poux</a:t>
          </a:r>
          <a:endParaRPr lang="en-US" sz="2400" dirty="0"/>
        </a:p>
      </dgm:t>
    </dgm:pt>
    <dgm:pt modelId="{548B4AE5-095D-4D3F-8D91-EB07D1C81D2C}" type="parTrans" cxnId="{8E37E239-AEF5-41BD-9C80-E8EDC3AEDEC4}">
      <dgm:prSet/>
      <dgm:spPr/>
      <dgm:t>
        <a:bodyPr/>
        <a:lstStyle/>
        <a:p>
          <a:endParaRPr lang="fr-CA"/>
        </a:p>
      </dgm:t>
    </dgm:pt>
    <dgm:pt modelId="{53C81D91-848E-47B6-B106-C11BC893D0E7}" type="sibTrans" cxnId="{8E37E239-AEF5-41BD-9C80-E8EDC3AEDEC4}">
      <dgm:prSet/>
      <dgm:spPr/>
      <dgm:t>
        <a:bodyPr/>
        <a:lstStyle/>
        <a:p>
          <a:endParaRPr lang="fr-CA"/>
        </a:p>
      </dgm:t>
    </dgm:pt>
    <dgm:pt modelId="{696F7920-8EC7-40BE-A49D-B2E0B6A80629}">
      <dgm:prSet custT="1"/>
      <dgm:spPr/>
      <dgm:t>
        <a:bodyPr/>
        <a:lstStyle/>
        <a:p>
          <a:r>
            <a:rPr lang="fr-CA" sz="2200" dirty="0"/>
            <a:t>Identifier les facteurs qui poussent certaines municipalités à s’engager activement dans l’adoption de mesures d’adaptation</a:t>
          </a:r>
          <a:endParaRPr lang="en-US" sz="2200" dirty="0"/>
        </a:p>
      </dgm:t>
    </dgm:pt>
    <dgm:pt modelId="{91F82847-BED2-4288-AE0C-E30EC41F6C76}" type="parTrans" cxnId="{E1AB5D28-68B1-48C9-8707-C959901C5C26}">
      <dgm:prSet/>
      <dgm:spPr/>
      <dgm:t>
        <a:bodyPr/>
        <a:lstStyle/>
        <a:p>
          <a:endParaRPr lang="fr-CA"/>
        </a:p>
      </dgm:t>
    </dgm:pt>
    <dgm:pt modelId="{DF14C058-0B40-45E3-B236-87E64D53BE59}" type="sibTrans" cxnId="{E1AB5D28-68B1-48C9-8707-C959901C5C26}">
      <dgm:prSet/>
      <dgm:spPr/>
      <dgm:t>
        <a:bodyPr/>
        <a:lstStyle/>
        <a:p>
          <a:endParaRPr lang="fr-CA"/>
        </a:p>
      </dgm:t>
    </dgm:pt>
    <dgm:pt modelId="{BBC0BA69-44CB-4D53-A320-AC8FEDE75A3C}">
      <dgm:prSet custT="1"/>
      <dgm:spPr/>
      <dgm:t>
        <a:bodyPr/>
        <a:lstStyle/>
        <a:p>
          <a:r>
            <a:rPr lang="fr-CA" sz="2400" b="1" dirty="0"/>
            <a:t>Sondages en ligne</a:t>
          </a:r>
          <a:endParaRPr lang="en-US" sz="2400" dirty="0"/>
        </a:p>
      </dgm:t>
    </dgm:pt>
    <dgm:pt modelId="{8F20DBAE-332B-46AE-8F3C-C5DC87BEEA32}" type="sibTrans" cxnId="{D56AFEB8-B6FC-4F5D-99EB-E0C89CB343DC}">
      <dgm:prSet/>
      <dgm:spPr/>
      <dgm:t>
        <a:bodyPr/>
        <a:lstStyle/>
        <a:p>
          <a:endParaRPr lang="en-US"/>
        </a:p>
      </dgm:t>
    </dgm:pt>
    <dgm:pt modelId="{5D5F03D3-5DE2-4E72-B4C3-1DF15BB13DEF}" type="parTrans" cxnId="{D56AFEB8-B6FC-4F5D-99EB-E0C89CB343DC}">
      <dgm:prSet/>
      <dgm:spPr/>
      <dgm:t>
        <a:bodyPr/>
        <a:lstStyle/>
        <a:p>
          <a:endParaRPr lang="en-US"/>
        </a:p>
      </dgm:t>
    </dgm:pt>
    <dgm:pt modelId="{CFDBAC24-A943-427F-973A-34189A53D3DC}" type="pres">
      <dgm:prSet presAssocID="{E16B9198-CFBA-428E-80DD-7D68A528C4F5}" presName="diagram" presStyleCnt="0">
        <dgm:presLayoutVars>
          <dgm:dir/>
          <dgm:resizeHandles val="exact"/>
        </dgm:presLayoutVars>
      </dgm:prSet>
      <dgm:spPr/>
    </dgm:pt>
    <dgm:pt modelId="{AC8B2593-821C-4852-9BD5-5CAD46A4A582}" type="pres">
      <dgm:prSet presAssocID="{EC82DDB2-27D1-4B0D-90FA-9938B1E37635}" presName="node" presStyleLbl="node1" presStyleIdx="0" presStyleCnt="2" custScaleY="153504">
        <dgm:presLayoutVars>
          <dgm:bulletEnabled val="1"/>
        </dgm:presLayoutVars>
      </dgm:prSet>
      <dgm:spPr/>
    </dgm:pt>
    <dgm:pt modelId="{78E76318-2915-484E-B97D-BD5B3AC40BE0}" type="pres">
      <dgm:prSet presAssocID="{8778F18D-5662-487F-9E17-9651FF600F1A}" presName="sibTrans" presStyleCnt="0"/>
      <dgm:spPr/>
    </dgm:pt>
    <dgm:pt modelId="{C8925CF0-FE88-4A19-8422-43F4A1633580}" type="pres">
      <dgm:prSet presAssocID="{BBC0BA69-44CB-4D53-A320-AC8FEDE75A3C}" presName="node" presStyleLbl="node1" presStyleIdx="1" presStyleCnt="2" custScaleY="153504" custLinFactNeighborX="-7160" custLinFactNeighborY="0">
        <dgm:presLayoutVars>
          <dgm:bulletEnabled val="1"/>
        </dgm:presLayoutVars>
      </dgm:prSet>
      <dgm:spPr/>
    </dgm:pt>
  </dgm:ptLst>
  <dgm:cxnLst>
    <dgm:cxn modelId="{86011002-5E2E-455A-B0D3-C8F2354A1553}" type="presOf" srcId="{4A77ACBF-0181-4F5C-AEA8-3FF469954ADF}" destId="{C8925CF0-FE88-4A19-8422-43F4A1633580}" srcOrd="0" destOrd="5" presId="urn:microsoft.com/office/officeart/2005/8/layout/default"/>
    <dgm:cxn modelId="{E803D603-8BC1-46E1-83BF-211DF40665E3}" type="presOf" srcId="{EC82DDB2-27D1-4B0D-90FA-9938B1E37635}" destId="{AC8B2593-821C-4852-9BD5-5CAD46A4A582}" srcOrd="0" destOrd="0" presId="urn:microsoft.com/office/officeart/2005/8/layout/default"/>
    <dgm:cxn modelId="{BA888508-6335-4EFC-8130-09DD78E15D0E}" type="presOf" srcId="{9C827B65-AA2F-4D54-A107-668D58EC8374}" destId="{C8925CF0-FE88-4A19-8422-43F4A1633580}" srcOrd="0" destOrd="4" presId="urn:microsoft.com/office/officeart/2005/8/layout/default"/>
    <dgm:cxn modelId="{2A4D220E-477B-4C81-8A8E-97070E318707}" srcId="{A4191F80-D086-4E6C-ADD9-B8ADA1E03ADC}" destId="{634F2989-D8A1-492A-ACCD-BBFFC55D61CC}" srcOrd="0" destOrd="0" parTransId="{BE22D16A-7F7E-4015-AE2A-A5C4620F1E63}" sibTransId="{C5E36753-11D6-4F0A-8659-BED661025D3A}"/>
    <dgm:cxn modelId="{E1AB5D28-68B1-48C9-8707-C959901C5C26}" srcId="{EC82DDB2-27D1-4B0D-90FA-9938B1E37635}" destId="{696F7920-8EC7-40BE-A49D-B2E0B6A80629}" srcOrd="1" destOrd="0" parTransId="{91F82847-BED2-4288-AE0C-E30EC41F6C76}" sibTransId="{DF14C058-0B40-45E3-B236-87E64D53BE59}"/>
    <dgm:cxn modelId="{A695A728-5705-45AF-A011-5EE216277555}" type="presOf" srcId="{FF153AF6-7E45-48A2-ABEE-6BFAA08AA17C}" destId="{C8925CF0-FE88-4A19-8422-43F4A1633580}" srcOrd="0" destOrd="6" presId="urn:microsoft.com/office/officeart/2005/8/layout/default"/>
    <dgm:cxn modelId="{8E37E239-AEF5-41BD-9C80-E8EDC3AEDEC4}" srcId="{A4191F80-D086-4E6C-ADD9-B8ADA1E03ADC}" destId="{4DBD62C8-5BC6-4DA2-A3DB-CE8038E13B55}" srcOrd="1" destOrd="0" parTransId="{548B4AE5-095D-4D3F-8D91-EB07D1C81D2C}" sibTransId="{53C81D91-848E-47B6-B106-C11BC893D0E7}"/>
    <dgm:cxn modelId="{F1B9AB68-BC19-414F-A0FA-2F69D204776B}" srcId="{BBC0BA69-44CB-4D53-A320-AC8FEDE75A3C}" destId="{A4191F80-D086-4E6C-ADD9-B8ADA1E03ADC}" srcOrd="0" destOrd="0" parTransId="{26995E7B-7FDF-4CEE-86B3-6BBAD503012B}" sibTransId="{B1FF5AB1-8F64-4C9C-B050-A86BEE68CF9F}"/>
    <dgm:cxn modelId="{F39E7F71-1116-471A-B48E-2C289344EA0E}" type="presOf" srcId="{4DBD62C8-5BC6-4DA2-A3DB-CE8038E13B55}" destId="{C8925CF0-FE88-4A19-8422-43F4A1633580}" srcOrd="0" destOrd="3" presId="urn:microsoft.com/office/officeart/2005/8/layout/default"/>
    <dgm:cxn modelId="{27EB8C52-EBEF-490D-8E1F-6C18E76002A4}" type="presOf" srcId="{A4191F80-D086-4E6C-ADD9-B8ADA1E03ADC}" destId="{C8925CF0-FE88-4A19-8422-43F4A1633580}" srcOrd="0" destOrd="1" presId="urn:microsoft.com/office/officeart/2005/8/layout/default"/>
    <dgm:cxn modelId="{6258D37D-B03A-484D-A460-E588AF12206A}" srcId="{4A77ACBF-0181-4F5C-AEA8-3FF469954ADF}" destId="{FF153AF6-7E45-48A2-ABEE-6BFAA08AA17C}" srcOrd="0" destOrd="0" parTransId="{2397284F-A6A8-4B94-806F-7EE88CF6679F}" sibTransId="{C2E66CA5-5C8C-45CF-9645-5F1467CB7306}"/>
    <dgm:cxn modelId="{54DDB49B-315F-477C-B93F-3DB7301C6C53}" type="presOf" srcId="{696F7920-8EC7-40BE-A49D-B2E0B6A80629}" destId="{AC8B2593-821C-4852-9BD5-5CAD46A4A582}" srcOrd="0" destOrd="2" presId="urn:microsoft.com/office/officeart/2005/8/layout/default"/>
    <dgm:cxn modelId="{9FDE33A8-A4D2-4B11-B323-FD4F344B6818}" type="presOf" srcId="{E16B9198-CFBA-428E-80DD-7D68A528C4F5}" destId="{CFDBAC24-A943-427F-973A-34189A53D3DC}" srcOrd="0" destOrd="0" presId="urn:microsoft.com/office/officeart/2005/8/layout/default"/>
    <dgm:cxn modelId="{D979EEAE-7B2B-4A3B-A835-1B3124D2C408}" type="presOf" srcId="{BBC0BA69-44CB-4D53-A320-AC8FEDE75A3C}" destId="{C8925CF0-FE88-4A19-8422-43F4A1633580}" srcOrd="0" destOrd="0" presId="urn:microsoft.com/office/officeart/2005/8/layout/default"/>
    <dgm:cxn modelId="{B2D02BB3-E013-4EE7-8C25-B3BEB2FDD5E3}" srcId="{EC82DDB2-27D1-4B0D-90FA-9938B1E37635}" destId="{6B7E8709-85A5-477C-BC73-70340B9F0BBA}" srcOrd="0" destOrd="0" parTransId="{EF1F63AC-7CF9-4AC0-AE15-26A1E0DE32AB}" sibTransId="{77E53FF3-C78D-4261-B5CB-DEBACA39590C}"/>
    <dgm:cxn modelId="{5E14D0B7-7E2E-4255-98AD-F144F04B5032}" type="presOf" srcId="{634F2989-D8A1-492A-ACCD-BBFFC55D61CC}" destId="{C8925CF0-FE88-4A19-8422-43F4A1633580}" srcOrd="0" destOrd="2" presId="urn:microsoft.com/office/officeart/2005/8/layout/default"/>
    <dgm:cxn modelId="{D56AFEB8-B6FC-4F5D-99EB-E0C89CB343DC}" srcId="{E16B9198-CFBA-428E-80DD-7D68A528C4F5}" destId="{BBC0BA69-44CB-4D53-A320-AC8FEDE75A3C}" srcOrd="1" destOrd="0" parTransId="{5D5F03D3-5DE2-4E72-B4C3-1DF15BB13DEF}" sibTransId="{8F20DBAE-332B-46AE-8F3C-C5DC87BEEA32}"/>
    <dgm:cxn modelId="{292318CE-2FFC-4FFA-91A4-43A0509DEE3B}" srcId="{E16B9198-CFBA-428E-80DD-7D68A528C4F5}" destId="{EC82DDB2-27D1-4B0D-90FA-9938B1E37635}" srcOrd="0" destOrd="0" parTransId="{EFFBB33D-743B-4B99-94EA-57C144640DF6}" sibTransId="{8778F18D-5662-487F-9E17-9651FF600F1A}"/>
    <dgm:cxn modelId="{1AB7AAD5-6883-4C16-ADF2-B9CAAD7366E4}" srcId="{BBC0BA69-44CB-4D53-A320-AC8FEDE75A3C}" destId="{9C827B65-AA2F-4D54-A107-668D58EC8374}" srcOrd="1" destOrd="0" parTransId="{13EC6FD2-CDDA-4D42-BE56-C5969D0F417B}" sibTransId="{3C2FC00A-735E-40D6-B432-C3B93ED3094F}"/>
    <dgm:cxn modelId="{504D0CDB-9C88-4A93-987F-4958632970B1}" type="presOf" srcId="{6B7E8709-85A5-477C-BC73-70340B9F0BBA}" destId="{AC8B2593-821C-4852-9BD5-5CAD46A4A582}" srcOrd="0" destOrd="1" presId="urn:microsoft.com/office/officeart/2005/8/layout/default"/>
    <dgm:cxn modelId="{CA7ED3FB-E2CB-412D-AD35-017B07C99902}" srcId="{BBC0BA69-44CB-4D53-A320-AC8FEDE75A3C}" destId="{4A77ACBF-0181-4F5C-AEA8-3FF469954ADF}" srcOrd="2" destOrd="0" parTransId="{19DFEFD9-002B-46D5-89D5-BB63A87AC9D7}" sibTransId="{E508789C-E007-4ED3-845C-3C24C81D3420}"/>
    <dgm:cxn modelId="{5551F3FD-C57C-4DDD-AE4F-164AB769DA8C}" type="presParOf" srcId="{CFDBAC24-A943-427F-973A-34189A53D3DC}" destId="{AC8B2593-821C-4852-9BD5-5CAD46A4A582}" srcOrd="0" destOrd="0" presId="urn:microsoft.com/office/officeart/2005/8/layout/default"/>
    <dgm:cxn modelId="{6410332D-D1A8-43AF-9F65-BF8DF564E977}" type="presParOf" srcId="{CFDBAC24-A943-427F-973A-34189A53D3DC}" destId="{78E76318-2915-484E-B97D-BD5B3AC40BE0}" srcOrd="1" destOrd="0" presId="urn:microsoft.com/office/officeart/2005/8/layout/default"/>
    <dgm:cxn modelId="{FCFBCC62-93A7-4586-A4C9-36DC1771C57C}" type="presParOf" srcId="{CFDBAC24-A943-427F-973A-34189A53D3DC}" destId="{C8925CF0-FE88-4A19-8422-43F4A1633580}"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B2593-821C-4852-9BD5-5CAD46A4A582}">
      <dsp:nvSpPr>
        <dsp:cNvPr id="0" name=""/>
        <dsp:cNvSpPr/>
      </dsp:nvSpPr>
      <dsp:spPr>
        <a:xfrm>
          <a:off x="1279" y="245986"/>
          <a:ext cx="4988470" cy="459450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CA" sz="2400" b="1" kern="1200" dirty="0"/>
            <a:t>Objectifs</a:t>
          </a:r>
          <a:endParaRPr lang="en-US" sz="2400" kern="1200" dirty="0"/>
        </a:p>
        <a:p>
          <a:pPr marL="228600" lvl="1" indent="-228600" algn="l" defTabSz="977900">
            <a:lnSpc>
              <a:spcPct val="90000"/>
            </a:lnSpc>
            <a:spcBef>
              <a:spcPct val="0"/>
            </a:spcBef>
            <a:spcAft>
              <a:spcPct val="15000"/>
            </a:spcAft>
            <a:buChar char="•"/>
          </a:pPr>
          <a:r>
            <a:rPr lang="fr-CA" sz="2200" kern="1200" dirty="0"/>
            <a:t>Identifier des indicateurs sous forme de comportements ou de pratiques potentiellement adoptables par les villes, municipalités et organisations du réseau de la santé pour s’adapter à divers aléas climatiques, et mesurer leur niveau d’adaptation</a:t>
          </a:r>
          <a:endParaRPr lang="en-US" sz="2200" kern="1200" dirty="0"/>
        </a:p>
        <a:p>
          <a:pPr marL="228600" lvl="1" indent="-228600" algn="l" defTabSz="977900">
            <a:lnSpc>
              <a:spcPct val="90000"/>
            </a:lnSpc>
            <a:spcBef>
              <a:spcPct val="0"/>
            </a:spcBef>
            <a:spcAft>
              <a:spcPct val="15000"/>
            </a:spcAft>
            <a:buChar char="•"/>
          </a:pPr>
          <a:r>
            <a:rPr lang="fr-CA" sz="2200" kern="1200" dirty="0"/>
            <a:t>Identifier les facteurs qui poussent certaines municipalités à s’engager activement dans l’adoption de mesures d’adaptation</a:t>
          </a:r>
          <a:endParaRPr lang="en-US" sz="2200" kern="1200" dirty="0"/>
        </a:p>
      </dsp:txBody>
      <dsp:txXfrm>
        <a:off x="1279" y="245986"/>
        <a:ext cx="4988470" cy="4594501"/>
      </dsp:txXfrm>
    </dsp:sp>
    <dsp:sp modelId="{C8925CF0-FE88-4A19-8422-43F4A1633580}">
      <dsp:nvSpPr>
        <dsp:cNvPr id="0" name=""/>
        <dsp:cNvSpPr/>
      </dsp:nvSpPr>
      <dsp:spPr>
        <a:xfrm>
          <a:off x="5131422" y="245986"/>
          <a:ext cx="4988470" cy="459450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CA" sz="2400" b="1" kern="1200" dirty="0"/>
            <a:t>Sondages en ligne</a:t>
          </a:r>
          <a:endParaRPr lang="en-US" sz="2400" kern="1200" dirty="0"/>
        </a:p>
        <a:p>
          <a:pPr marL="228600" lvl="1" indent="-228600" algn="l" defTabSz="1066800">
            <a:lnSpc>
              <a:spcPct val="90000"/>
            </a:lnSpc>
            <a:spcBef>
              <a:spcPct val="0"/>
            </a:spcBef>
            <a:spcAft>
              <a:spcPct val="15000"/>
            </a:spcAft>
            <a:buChar char="•"/>
          </a:pPr>
          <a:r>
            <a:rPr lang="en-US" sz="2400" kern="1200" dirty="0" err="1"/>
            <a:t>Municipalités</a:t>
          </a:r>
          <a:r>
            <a:rPr lang="en-US" sz="2400" kern="1200" dirty="0"/>
            <a:t>, MRC et arrondissements de Montréal</a:t>
          </a:r>
        </a:p>
        <a:p>
          <a:pPr marL="457200" lvl="2" indent="-228600" algn="l" defTabSz="1066800">
            <a:lnSpc>
              <a:spcPct val="90000"/>
            </a:lnSpc>
            <a:spcBef>
              <a:spcPct val="0"/>
            </a:spcBef>
            <a:spcAft>
              <a:spcPct val="15000"/>
            </a:spcAft>
            <a:buChar char="•"/>
          </a:pPr>
          <a:r>
            <a:rPr lang="fr-CA" sz="2400" kern="1200" dirty="0"/>
            <a:t>2016 et 2022: Chaleur et inondations</a:t>
          </a:r>
          <a:endParaRPr lang="en-US" sz="2400" kern="1200" dirty="0"/>
        </a:p>
        <a:p>
          <a:pPr marL="457200" lvl="2" indent="-228600" algn="l" defTabSz="1066800">
            <a:lnSpc>
              <a:spcPct val="90000"/>
            </a:lnSpc>
            <a:spcBef>
              <a:spcPct val="0"/>
            </a:spcBef>
            <a:spcAft>
              <a:spcPct val="15000"/>
            </a:spcAft>
            <a:buChar char="•"/>
          </a:pPr>
          <a:r>
            <a:rPr lang="fr-CA" sz="2400" kern="1200" dirty="0"/>
            <a:t>2017: Maladie de Lyme et pollen de l’herbe à poux</a:t>
          </a:r>
          <a:endParaRPr lang="en-US" sz="2400" kern="1200" dirty="0"/>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err="1"/>
            <a:t>Réseau</a:t>
          </a:r>
          <a:r>
            <a:rPr lang="en-US" sz="2400" kern="1200" dirty="0"/>
            <a:t> de la </a:t>
          </a:r>
          <a:r>
            <a:rPr lang="en-US" sz="2400" kern="1200" dirty="0" err="1"/>
            <a:t>santé</a:t>
          </a:r>
          <a:r>
            <a:rPr lang="en-US" sz="2400" kern="1200" dirty="0"/>
            <a:t> (CISSS/CIUSSS, DSP)</a:t>
          </a:r>
        </a:p>
        <a:p>
          <a:pPr marL="457200" lvl="2" indent="-228600" algn="l" defTabSz="1066800">
            <a:lnSpc>
              <a:spcPct val="90000"/>
            </a:lnSpc>
            <a:spcBef>
              <a:spcPct val="0"/>
            </a:spcBef>
            <a:spcAft>
              <a:spcPct val="15000"/>
            </a:spcAft>
            <a:buChar char="•"/>
          </a:pPr>
          <a:r>
            <a:rPr lang="fr-CA" sz="2400" kern="1200" dirty="0"/>
            <a:t>2016 et 2022: Chaleur et inondations</a:t>
          </a:r>
          <a:endParaRPr lang="en-US" sz="2400" kern="1200" dirty="0"/>
        </a:p>
      </dsp:txBody>
      <dsp:txXfrm>
        <a:off x="5131422" y="245986"/>
        <a:ext cx="4988470" cy="45945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ABCD5F68-1627-437F-93D4-6813ECC3A12C}" type="datetimeFigureOut">
              <a:rPr lang="fr-CA" smtClean="0"/>
              <a:t>2022-09-08</a:t>
            </a:fld>
            <a:endParaRPr lang="fr-CA"/>
          </a:p>
        </p:txBody>
      </p:sp>
      <p:sp>
        <p:nvSpPr>
          <p:cNvPr id="4" name="Espace réservé de l'image des diapositives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C76DF994-28D6-443C-B73A-24FE7E2636C3}" type="slidenum">
              <a:rPr lang="fr-CA" smtClean="0"/>
              <a:t>‹N°›</a:t>
            </a:fld>
            <a:endParaRPr lang="fr-CA"/>
          </a:p>
        </p:txBody>
      </p:sp>
    </p:spTree>
    <p:extLst>
      <p:ext uri="{BB962C8B-B14F-4D97-AF65-F5344CB8AC3E}">
        <p14:creationId xmlns:p14="http://schemas.microsoft.com/office/powerpoint/2010/main" val="3951104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C76DF994-28D6-443C-B73A-24FE7E2636C3}" type="slidenum">
              <a:rPr lang="fr-CA" smtClean="0"/>
              <a:t>1</a:t>
            </a:fld>
            <a:endParaRPr lang="fr-CA"/>
          </a:p>
        </p:txBody>
      </p:sp>
    </p:spTree>
    <p:extLst>
      <p:ext uri="{BB962C8B-B14F-4D97-AF65-F5344CB8AC3E}">
        <p14:creationId xmlns:p14="http://schemas.microsoft.com/office/powerpoint/2010/main" val="367449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10</a:t>
            </a:fld>
            <a:endParaRPr lang="fr-CA"/>
          </a:p>
        </p:txBody>
      </p:sp>
    </p:spTree>
    <p:extLst>
      <p:ext uri="{BB962C8B-B14F-4D97-AF65-F5344CB8AC3E}">
        <p14:creationId xmlns:p14="http://schemas.microsoft.com/office/powerpoint/2010/main" val="2113311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11</a:t>
            </a:fld>
            <a:endParaRPr lang="fr-CA"/>
          </a:p>
        </p:txBody>
      </p:sp>
    </p:spTree>
    <p:extLst>
      <p:ext uri="{BB962C8B-B14F-4D97-AF65-F5344CB8AC3E}">
        <p14:creationId xmlns:p14="http://schemas.microsoft.com/office/powerpoint/2010/main" val="2907132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12</a:t>
            </a:fld>
            <a:endParaRPr lang="fr-CA"/>
          </a:p>
        </p:txBody>
      </p:sp>
    </p:spTree>
    <p:extLst>
      <p:ext uri="{BB962C8B-B14F-4D97-AF65-F5344CB8AC3E}">
        <p14:creationId xmlns:p14="http://schemas.microsoft.com/office/powerpoint/2010/main" val="3987279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noProof="0" dirty="0"/>
              <a:t>Malheureusement, le nombre relativement faible d'observations pour le nombre de paramètres à estimer dans nos modèles nous a empêché jusqu’ici de créer un indice à dimension globale, qui aurait inclus à la fois les dimensions de préparation à l’adaptation et d'action d'adaptation.</a:t>
            </a:r>
          </a:p>
          <a:p>
            <a:endParaRPr lang="fr-CA" noProof="0" dirty="0"/>
          </a:p>
          <a:p>
            <a:r>
              <a:rPr lang="fr-CA" noProof="0" dirty="0"/>
              <a:t>Il importe maintenant de vérifier l'équivalence de l'indice d'adaptation avec des municipalités présentant des profils socio-économiques différents (par exemple, des quartiers favorisés par rapport à des quartiers défavorisés). Cela aurait des implications méthodologiques importantes pour le suivi et l'évaluation de l'adaptation. Dans le cas où l'invariance de la mesure pour un indice donné est confirmée (c'est-à-dire que l'indice fonctionne de la même manière pour chaque groupe comparé), les mêmes indicateurs pourraient être utilisés à différents moments dans le temps, et à différents niveaux (ville, région , provincial, etc.). Cela permettrait d’évaluer, dans un contexte donné, si les municipalités s’adaptent plus qu’avant (et donc d’écarter les erreurs de mesure), ou de comparer la propension des communes à s’adapter entre différents lieux, telles que des villes, des régions ou des pays. </a:t>
            </a:r>
          </a:p>
          <a:p>
            <a:endParaRPr lang="fr-CA" noProof="0" dirty="0"/>
          </a:p>
          <a:p>
            <a:r>
              <a:rPr lang="fr-CA" noProof="0" dirty="0"/>
              <a:t>De plus, le développement et la validation d'indices d'adaptation valides et parcimonieux, et leur mesure récurrente, permettraient d'identifier des niveaux de référence, qui serviraient de repères pour évaluer les progrès, la première mesure étant une norme par rapport à laquelle les progrès futurs seraient évalués. Un tel développement aiderait à définir le succès de l'adaptation, qui est un problème récurrent important dans le suivi et l'évaluation de l'adaptation.</a:t>
            </a:r>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13</a:t>
            </a:fld>
            <a:endParaRPr lang="fr-CA"/>
          </a:p>
        </p:txBody>
      </p:sp>
    </p:spTree>
    <p:extLst>
      <p:ext uri="{BB962C8B-B14F-4D97-AF65-F5344CB8AC3E}">
        <p14:creationId xmlns:p14="http://schemas.microsoft.com/office/powerpoint/2010/main" val="1785060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14</a:t>
            </a:fld>
            <a:endParaRPr lang="fr-CA"/>
          </a:p>
        </p:txBody>
      </p:sp>
    </p:spTree>
    <p:extLst>
      <p:ext uri="{BB962C8B-B14F-4D97-AF65-F5344CB8AC3E}">
        <p14:creationId xmlns:p14="http://schemas.microsoft.com/office/powerpoint/2010/main" val="985112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2</a:t>
            </a:fld>
            <a:endParaRPr lang="fr-CA"/>
          </a:p>
        </p:txBody>
      </p:sp>
    </p:spTree>
    <p:extLst>
      <p:ext uri="{BB962C8B-B14F-4D97-AF65-F5344CB8AC3E}">
        <p14:creationId xmlns:p14="http://schemas.microsoft.com/office/powerpoint/2010/main" val="3708274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C76DF994-28D6-443C-B73A-24FE7E2636C3}" type="slidenum">
              <a:rPr lang="fr-CA" smtClean="0"/>
              <a:t>3</a:t>
            </a:fld>
            <a:endParaRPr lang="fr-CA"/>
          </a:p>
        </p:txBody>
      </p:sp>
    </p:spTree>
    <p:extLst>
      <p:ext uri="{BB962C8B-B14F-4D97-AF65-F5344CB8AC3E}">
        <p14:creationId xmlns:p14="http://schemas.microsoft.com/office/powerpoint/2010/main" val="3204842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4</a:t>
            </a:fld>
            <a:endParaRPr lang="fr-CA"/>
          </a:p>
        </p:txBody>
      </p:sp>
    </p:spTree>
    <p:extLst>
      <p:ext uri="{BB962C8B-B14F-4D97-AF65-F5344CB8AC3E}">
        <p14:creationId xmlns:p14="http://schemas.microsoft.com/office/powerpoint/2010/main" val="410868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5</a:t>
            </a:fld>
            <a:endParaRPr lang="fr-CA"/>
          </a:p>
        </p:txBody>
      </p:sp>
    </p:spTree>
    <p:extLst>
      <p:ext uri="{BB962C8B-B14F-4D97-AF65-F5344CB8AC3E}">
        <p14:creationId xmlns:p14="http://schemas.microsoft.com/office/powerpoint/2010/main" val="3984369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effectLst/>
                <a:latin typeface="Arial Narrow" panose="020B0606020202030204" pitchFamily="34" charset="0"/>
                <a:ea typeface="Calibri" panose="020F0502020204030204" pitchFamily="34" charset="0"/>
                <a:cs typeface="Times New Roman" panose="02020603050405020304" pitchFamily="18" charset="0"/>
              </a:rPr>
              <a:t>Fidélité: Capacité d’un instrument de mesure à produire des résultats consistants à des mesures répétées, ainsi que le degré auquel un instrument de mesure est exempt d’erreur aléatoire. </a:t>
            </a:r>
          </a:p>
          <a:p>
            <a:endParaRPr lang="fr-CA" sz="1200" dirty="0">
              <a:effectLst/>
              <a:latin typeface="Arial Narrow" panose="020B0606020202030204" pitchFamily="34" charset="0"/>
              <a:ea typeface="Calibri" panose="020F0502020204030204" pitchFamily="34" charset="0"/>
              <a:cs typeface="Times New Roman" panose="02020603050405020304" pitchFamily="18" charset="0"/>
            </a:endParaRPr>
          </a:p>
          <a:p>
            <a:r>
              <a:rPr lang="fr-CA" sz="1200" dirty="0">
                <a:effectLst/>
                <a:latin typeface="Arial Narrow" panose="020B0606020202030204" pitchFamily="34" charset="0"/>
                <a:ea typeface="Calibri" panose="020F0502020204030204" pitchFamily="34" charset="0"/>
                <a:cs typeface="Times New Roman" panose="02020603050405020304" pitchFamily="18" charset="0"/>
              </a:rPr>
              <a:t>Validité: Mesure dans laquelle les preuves et la théorie appuient les interprétations des résultats des tests en vue de l’utilisation projetée pour ces tests (American </a:t>
            </a:r>
            <a:r>
              <a:rPr lang="fr-CA" sz="1200" dirty="0" err="1">
                <a:effectLst/>
                <a:latin typeface="Arial Narrow" panose="020B0606020202030204" pitchFamily="34" charset="0"/>
                <a:ea typeface="Calibri" panose="020F0502020204030204" pitchFamily="34" charset="0"/>
                <a:cs typeface="Times New Roman" panose="02020603050405020304" pitchFamily="18" charset="0"/>
              </a:rPr>
              <a:t>Educational</a:t>
            </a:r>
            <a:r>
              <a:rPr lang="fr-CA" sz="1200" dirty="0">
                <a:effectLst/>
                <a:latin typeface="Arial Narrow" panose="020B0606020202030204" pitchFamily="34" charset="0"/>
                <a:ea typeface="Calibri" panose="020F0502020204030204" pitchFamily="34" charset="0"/>
                <a:cs typeface="Times New Roman" panose="02020603050405020304" pitchFamily="18" charset="0"/>
              </a:rPr>
              <a:t> </a:t>
            </a:r>
            <a:r>
              <a:rPr lang="fr-CA" sz="1200" dirty="0" err="1">
                <a:effectLst/>
                <a:latin typeface="Arial Narrow" panose="020B0606020202030204" pitchFamily="34" charset="0"/>
                <a:ea typeface="Calibri" panose="020F0502020204030204" pitchFamily="34" charset="0"/>
                <a:cs typeface="Times New Roman" panose="02020603050405020304" pitchFamily="18" charset="0"/>
              </a:rPr>
              <a:t>Research</a:t>
            </a:r>
            <a:r>
              <a:rPr lang="fr-CA" sz="1200" dirty="0">
                <a:effectLst/>
                <a:latin typeface="Arial Narrow" panose="020B0606020202030204" pitchFamily="34" charset="0"/>
                <a:ea typeface="Calibri" panose="020F0502020204030204" pitchFamily="34" charset="0"/>
                <a:cs typeface="Times New Roman" panose="02020603050405020304" pitchFamily="18" charset="0"/>
              </a:rPr>
              <a:t> Association et al., 2014). Dit simplement, la validité d'un instrument de mesure correspond à sa propension à mesurer ce qu'il prétend mesurer (Voyer &amp; Gagné, 1995).</a:t>
            </a:r>
          </a:p>
          <a:p>
            <a:endParaRPr lang="fr-CA" sz="1200" dirty="0">
              <a:effectLst/>
              <a:latin typeface="Arial Narrow" panose="020B0606020202030204" pitchFamily="34" charset="0"/>
              <a:ea typeface="Calibri" panose="020F0502020204030204" pitchFamily="34" charset="0"/>
              <a:cs typeface="Times New Roman" panose="02020603050405020304" pitchFamily="18" charset="0"/>
            </a:endParaRPr>
          </a:p>
          <a:p>
            <a:r>
              <a:rPr lang="fr-CA" sz="1200" dirty="0">
                <a:effectLst/>
                <a:latin typeface="Arial Narrow" panose="020B0606020202030204" pitchFamily="34" charset="0"/>
                <a:ea typeface="Calibri" panose="020F0502020204030204" pitchFamily="34" charset="0"/>
                <a:cs typeface="Times New Roman" panose="02020603050405020304" pitchFamily="18" charset="0"/>
              </a:rPr>
              <a:t>L’analyse d’items sert à évaluer les qualités psychométriques de l'indice d'adaptation. L'objectif est d'évaluer la performance de chaque indicateur selon un certain nombre de paramètres psychométriques (par exemple, le pouvoir de distinguer les municipalités proactives en matière d'adaptation de celles qui le sont moins) et de déterminer quels indicateurs devraient être retenus dans l'indice final. Le paramètre discriminant représente ainsi une description de l'association entre un item et le construit à mesurer (c'est-à-dire le niveau d'adoption d’actions de préparation à l'adaptation ou d'actions d'adaptation par une municipalité).</a:t>
            </a:r>
          </a:p>
        </p:txBody>
      </p:sp>
      <p:sp>
        <p:nvSpPr>
          <p:cNvPr id="4" name="Espace réservé du numéro de diapositive 3"/>
          <p:cNvSpPr>
            <a:spLocks noGrp="1"/>
          </p:cNvSpPr>
          <p:nvPr>
            <p:ph type="sldNum" sz="quarter" idx="5"/>
          </p:nvPr>
        </p:nvSpPr>
        <p:spPr/>
        <p:txBody>
          <a:bodyPr/>
          <a:lstStyle/>
          <a:p>
            <a:fld id="{C76DF994-28D6-443C-B73A-24FE7E2636C3}" type="slidenum">
              <a:rPr lang="fr-CA" smtClean="0"/>
              <a:t>6</a:t>
            </a:fld>
            <a:endParaRPr lang="fr-CA"/>
          </a:p>
        </p:txBody>
      </p:sp>
    </p:spTree>
    <p:extLst>
      <p:ext uri="{BB962C8B-B14F-4D97-AF65-F5344CB8AC3E}">
        <p14:creationId xmlns:p14="http://schemas.microsoft.com/office/powerpoint/2010/main" val="4100246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Une analyse factorielle confirmatoire sur les comportements retenus à l'issue de l'analyse des items permet de vérifier s'ils correspondaient aux deux dimensions du construit théorique, à savoir les actions préparatoires à l'adaptation de terrain (pour les quatre premiers groupes de comportements) et les actions d'adaptation à la chaleur (pour les deux derniers groupes).</a:t>
            </a:r>
          </a:p>
          <a:p>
            <a:endParaRPr lang="fr-CA" sz="1200" dirty="0"/>
          </a:p>
          <a:p>
            <a:r>
              <a:rPr lang="fr-CA" sz="1200" dirty="0"/>
              <a:t>Validité concourante: Comparaison des résultats de l’indice à un critère (e.g. risque perçu). On ferait l’hypothèse les municipalités dont les représentants percevraient un risque plus élevé d'être exposés aux aléas climatiques ou anticiperaient des dommages plus importants en raison de ces expositions soient celles qui se sont le plus adaptées. Cela impliquerait une corrélation positive entre le score de l’indice et le critère de risque perçu (coefficient de corrélation tétrachorique), ainsi qu'une plus forte prévalence du risque perçu pour les municipalités les plus actives sur le front de l'adaptation (régression logistique </a:t>
            </a:r>
            <a:r>
              <a:rPr lang="fr-CA" sz="1200" dirty="0" err="1"/>
              <a:t>polytomique</a:t>
            </a:r>
            <a:r>
              <a:rPr lang="fr-CA" sz="1200" dirty="0"/>
              <a:t>).</a:t>
            </a:r>
          </a:p>
          <a:p>
            <a:endParaRPr lang="fr-CA" sz="1200" dirty="0"/>
          </a:p>
          <a:p>
            <a:r>
              <a:rPr lang="fr-CA" sz="1200" dirty="0"/>
              <a:t>Validité nomologique: Capacité de l'instrument de mesure à se comporter comme est censé se comporter le construit qu'il opérationnalise. Les spécifications pour évaluer la validité nomologique de l'indice sont dérivées des relations entre les variables d’un modèle théorique éprouvé (p. ex. la théorie du comportement planifié. Conformément aux spécifications théoriques de cette théorie, l'indice d'adaptation créé montrerait une validité nomologique si un ou plusieurs des énoncés dérivés de cette théorie étaient confirmés par une analyse statistique (p. ex la modélisation par équations structurelles).</a:t>
            </a:r>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7</a:t>
            </a:fld>
            <a:endParaRPr lang="fr-CA"/>
          </a:p>
        </p:txBody>
      </p:sp>
    </p:spTree>
    <p:extLst>
      <p:ext uri="{BB962C8B-B14F-4D97-AF65-F5344CB8AC3E}">
        <p14:creationId xmlns:p14="http://schemas.microsoft.com/office/powerpoint/2010/main" val="369223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noProof="0" dirty="0"/>
              <a:t>La méthode de modélisation par équations structurelles est ensuite utilisée pour identifier les facteurs qui ont conduit les autorités municipales à adopter des comportements d'adaptation. Cette méthode peut être considérée comme une combinaison d'analyse factorielle et de régression ou d'analyse de trajectoire (</a:t>
            </a:r>
            <a:r>
              <a:rPr lang="fr-CA" noProof="0" dirty="0" err="1"/>
              <a:t>path</a:t>
            </a:r>
            <a:r>
              <a:rPr lang="fr-CA" noProof="0" dirty="0"/>
              <a:t> </a:t>
            </a:r>
            <a:r>
              <a:rPr lang="fr-CA" noProof="0" dirty="0" err="1"/>
              <a:t>analysis</a:t>
            </a:r>
            <a:r>
              <a:rPr lang="fr-CA" noProof="0" dirty="0"/>
              <a:t>). Il s'agit de représenter les relations entre les construits de la théorie mesurés avec des variables ou des indicateurs observés. La compatibilité des associations observées avec les associations implicites de la théorie est ensuite vérifiée pour tester la théorie.</a:t>
            </a:r>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8</a:t>
            </a:fld>
            <a:endParaRPr lang="fr-CA"/>
          </a:p>
        </p:txBody>
      </p:sp>
    </p:spTree>
    <p:extLst>
      <p:ext uri="{BB962C8B-B14F-4D97-AF65-F5344CB8AC3E}">
        <p14:creationId xmlns:p14="http://schemas.microsoft.com/office/powerpoint/2010/main" val="3177056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D79D331-18E4-4C34-83AB-92BA30A05882}" type="slidenum">
              <a:rPr lang="fr-CA" smtClean="0"/>
              <a:pPr/>
              <a:t>9</a:t>
            </a:fld>
            <a:endParaRPr lang="fr-CA"/>
          </a:p>
        </p:txBody>
      </p:sp>
    </p:spTree>
    <p:extLst>
      <p:ext uri="{BB962C8B-B14F-4D97-AF65-F5344CB8AC3E}">
        <p14:creationId xmlns:p14="http://schemas.microsoft.com/office/powerpoint/2010/main" val="231958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pic>
        <p:nvPicPr>
          <p:cNvPr id="18"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37" y="5476301"/>
            <a:ext cx="2146853" cy="1381699"/>
          </a:xfrm>
          <a:prstGeom prst="rect">
            <a:avLst/>
          </a:prstGeom>
        </p:spPr>
      </p:pic>
    </p:spTree>
    <p:extLst>
      <p:ext uri="{BB962C8B-B14F-4D97-AF65-F5344CB8AC3E}">
        <p14:creationId xmlns:p14="http://schemas.microsoft.com/office/powerpoint/2010/main" val="206382013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73118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9999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3766322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8273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286854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2144075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340354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dirty="0"/>
              <a:t>Modifiez le style du titre</a:t>
            </a:r>
            <a:endParaRPr lang="fr-CA" dirty="0"/>
          </a:p>
        </p:txBody>
      </p:sp>
    </p:spTree>
    <p:extLst>
      <p:ext uri="{BB962C8B-B14F-4D97-AF65-F5344CB8AC3E}">
        <p14:creationId xmlns:p14="http://schemas.microsoft.com/office/powerpoint/2010/main" val="127266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cxnSp>
        <p:nvCxnSpPr>
          <p:cNvPr id="7" name="Connecteur droit 6"/>
          <p:cNvCxnSpPr/>
          <p:nvPr userDrawn="1"/>
        </p:nvCxnSpPr>
        <p:spPr>
          <a:xfrm>
            <a:off x="6" y="1322940"/>
            <a:ext cx="885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re 9"/>
          <p:cNvSpPr>
            <a:spLocks noGrp="1"/>
          </p:cNvSpPr>
          <p:nvPr>
            <p:ph type="title"/>
          </p:nvPr>
        </p:nvSpPr>
        <p:spPr/>
        <p:txBody>
          <a:bodyPr/>
          <a:lstStyle/>
          <a:p>
            <a:r>
              <a:rPr lang="fr-FR" dirty="0"/>
              <a:t>Modifiez le style du titre</a:t>
            </a:r>
            <a:endParaRPr lang="fr-CA" dirty="0"/>
          </a:p>
        </p:txBody>
      </p:sp>
    </p:spTree>
    <p:extLst>
      <p:ext uri="{BB962C8B-B14F-4D97-AF65-F5344CB8AC3E}">
        <p14:creationId xmlns:p14="http://schemas.microsoft.com/office/powerpoint/2010/main" val="398709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320377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406893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9/8/2022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308212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9/8/2022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2454624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9/8/2022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1441951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557A-7053-4340-A874-8AB926A8EDA1}" type="datetimeFigureOut">
              <a:rPr lang="en-US" smtClean="0"/>
              <a:t>9/8/2022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103843575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02557A-7053-4340-A874-8AB926A8EDA1}" type="datetimeFigureOut">
              <a:rPr lang="en-US" smtClean="0"/>
              <a:pPr/>
              <a:t>9/8/2022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D1F17D-4995-44B7-8952-07B89AC7C94B}" type="slidenum">
              <a:rPr lang="fr-CA" smtClean="0"/>
              <a:t>‹N°›</a:t>
            </a:fld>
            <a:endParaRPr lang="fr-CA"/>
          </a:p>
        </p:txBody>
      </p:sp>
    </p:spTree>
    <p:extLst>
      <p:ext uri="{BB962C8B-B14F-4D97-AF65-F5344CB8AC3E}">
        <p14:creationId xmlns:p14="http://schemas.microsoft.com/office/powerpoint/2010/main" val="20083200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D1F17D-4995-44B7-8952-07B89AC7C94B}" type="slidenum">
              <a:rPr lang="fr-CA" smtClean="0"/>
              <a:t>‹N°›</a:t>
            </a:fld>
            <a:endParaRPr lang="fr-CA"/>
          </a:p>
        </p:txBody>
      </p:sp>
      <p:sp>
        <p:nvSpPr>
          <p:cNvPr id="5" name="Date Placeholder 4"/>
          <p:cNvSpPr>
            <a:spLocks noGrp="1"/>
          </p:cNvSpPr>
          <p:nvPr>
            <p:ph type="dt" sz="half" idx="10"/>
          </p:nvPr>
        </p:nvSpPr>
        <p:spPr/>
        <p:txBody>
          <a:bodyPr/>
          <a:lstStyle/>
          <a:p>
            <a:fld id="{BB02557A-7053-4340-A874-8AB926A8EDA1}" type="datetimeFigureOut">
              <a:rPr lang="en-US" smtClean="0"/>
              <a:pPr/>
              <a:t>9/8/2022</a:t>
            </a:fld>
            <a:endParaRPr lang="en-US" dirty="0"/>
          </a:p>
        </p:txBody>
      </p:sp>
    </p:spTree>
    <p:extLst>
      <p:ext uri="{BB962C8B-B14F-4D97-AF65-F5344CB8AC3E}">
        <p14:creationId xmlns:p14="http://schemas.microsoft.com/office/powerpoint/2010/main" val="2630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02557A-7053-4340-A874-8AB926A8EDA1}" type="datetimeFigureOut">
              <a:rPr lang="en-US" smtClean="0"/>
              <a:pPr/>
              <a:t>9/8/2022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D1F17D-4995-44B7-8952-07B89AC7C94B}" type="slidenum">
              <a:rPr lang="fr-CA" smtClean="0"/>
              <a:t>‹N°›</a:t>
            </a:fld>
            <a:endParaRPr lang="fr-CA"/>
          </a:p>
        </p:txBody>
      </p:sp>
      <p:pic>
        <p:nvPicPr>
          <p:cNvPr id="18" name="Image 5"/>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234037" y="5476301"/>
            <a:ext cx="2146853" cy="1381699"/>
          </a:xfrm>
          <a:prstGeom prst="rect">
            <a:avLst/>
          </a:prstGeom>
        </p:spPr>
      </p:pic>
    </p:spTree>
    <p:extLst>
      <p:ext uri="{BB962C8B-B14F-4D97-AF65-F5344CB8AC3E}">
        <p14:creationId xmlns:p14="http://schemas.microsoft.com/office/powerpoint/2010/main" val="2103044095"/>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 id="2147483886" r:id="rId13"/>
    <p:sldLayoutId id="2147483887" r:id="rId14"/>
    <p:sldLayoutId id="2147483888" r:id="rId15"/>
    <p:sldLayoutId id="2147483889" r:id="rId16"/>
    <p:sldLayoutId id="2147483890" r:id="rId17"/>
    <p:sldLayoutId id="2147483891"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10.0.3.248/j.ecolind.2022.108537"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 Id="rId6" Type="http://schemas.openxmlformats.org/officeDocument/2006/relationships/hyperlink" Target="https://oqacc.ca/wp-content/uploads/2017/11/4.oqacc_rapport_sante_21_nov_final.pdf" TargetMode="External"/><Relationship Id="rId5" Type="http://schemas.openxmlformats.org/officeDocument/2006/relationships/hyperlink" Target="https://doi.org/10.3390/su13052420" TargetMode="External"/><Relationship Id="rId4" Type="http://schemas.openxmlformats.org/officeDocument/2006/relationships/hyperlink" Target="https://10.0.13.62/ijerph1609154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8.xml"/><Relationship Id="rId1" Type="http://schemas.openxmlformats.org/officeDocument/2006/relationships/tags" Target="../tags/tag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tags" Target="../tags/tag3.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ctrTitle"/>
            <p:custDataLst>
              <p:tags r:id="rId1"/>
            </p:custDataLst>
          </p:nvPr>
        </p:nvSpPr>
        <p:spPr>
          <a:xfrm>
            <a:off x="482885" y="1122362"/>
            <a:ext cx="8671389" cy="2809557"/>
          </a:xfrm>
        </p:spPr>
        <p:txBody>
          <a:bodyPr>
            <a:noAutofit/>
          </a:bodyPr>
          <a:lstStyle/>
          <a:p>
            <a:r>
              <a:rPr lang="fr-CA" sz="3600" dirty="0"/>
              <a:t>Mesurer et prédire l’adaptation aux   changements climatiques dans les   municipalités québécoises</a:t>
            </a:r>
            <a:br>
              <a:rPr lang="fr-CA" sz="3600" dirty="0"/>
            </a:br>
            <a:br>
              <a:rPr lang="fr-CA" sz="3600" dirty="0"/>
            </a:br>
            <a:r>
              <a:rPr lang="fr-CA" sz="2000" dirty="0"/>
              <a:t>SYMPOSIUM : Suivi de l’adaptation aux changements climatiques en santé</a:t>
            </a:r>
            <a:br>
              <a:rPr lang="fr-CA" sz="2000" dirty="0"/>
            </a:br>
            <a:r>
              <a:rPr lang="fr-CA" sz="2000" i="1" dirty="0"/>
              <a:t>IXe Congrès d’International d’Épidémiologie, Québec, 18 août 2022</a:t>
            </a:r>
            <a:r>
              <a:rPr lang="fr-CA" sz="3600" dirty="0"/>
              <a:t> </a:t>
            </a:r>
            <a:endParaRPr lang="fr-CA" sz="3600" dirty="0">
              <a:solidFill>
                <a:srgbClr val="BBBDBF"/>
              </a:solidFill>
            </a:endParaRPr>
          </a:p>
        </p:txBody>
      </p:sp>
      <p:sp>
        <p:nvSpPr>
          <p:cNvPr id="7" name="Subtitle 2"/>
          <p:cNvSpPr>
            <a:spLocks noGrp="1"/>
          </p:cNvSpPr>
          <p:nvPr>
            <p:ph type="subTitle" idx="1"/>
          </p:nvPr>
        </p:nvSpPr>
        <p:spPr>
          <a:xfrm>
            <a:off x="1524000" y="4543870"/>
            <a:ext cx="7034373" cy="1655762"/>
          </a:xfrm>
        </p:spPr>
        <p:txBody>
          <a:bodyPr>
            <a:normAutofit/>
          </a:bodyPr>
          <a:lstStyle/>
          <a:p>
            <a:r>
              <a:rPr lang="fr-CA" b="1" dirty="0"/>
              <a:t>Johann Jacob</a:t>
            </a:r>
            <a:r>
              <a:rPr lang="fr-CA" dirty="0"/>
              <a:t>, Candidat au doctorat en mesure et évaluation, Faculté des sciences de l’éducation, Université Laval -</a:t>
            </a:r>
            <a:br>
              <a:rPr lang="fr-CA" dirty="0"/>
            </a:br>
            <a:r>
              <a:rPr lang="fr-CA" dirty="0"/>
              <a:t>Observatoire québécois de l’adaptation aux changements climatiques (OQACC)</a:t>
            </a:r>
          </a:p>
        </p:txBody>
      </p:sp>
    </p:spTree>
    <p:extLst>
      <p:ext uri="{BB962C8B-B14F-4D97-AF65-F5344CB8AC3E}">
        <p14:creationId xmlns:p14="http://schemas.microsoft.com/office/powerpoint/2010/main" val="988188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624903"/>
            <a:ext cx="10515600" cy="4351338"/>
          </a:xfrm>
        </p:spPr>
        <p:txBody>
          <a:bodyPr>
            <a:normAutofit/>
          </a:bodyPr>
          <a:lstStyle/>
          <a:p>
            <a:pPr marL="0" indent="0">
              <a:buNone/>
            </a:pPr>
            <a:r>
              <a:rPr lang="fr-CA" sz="2200" b="1" dirty="0">
                <a:solidFill>
                  <a:schemeClr val="tx1"/>
                </a:solidFill>
              </a:rPr>
              <a:t>Variables prédictives</a:t>
            </a:r>
          </a:p>
          <a:p>
            <a:r>
              <a:rPr lang="fr-CA" sz="2000" u="sng" dirty="0">
                <a:solidFill>
                  <a:schemeClr val="tx1"/>
                </a:solidFill>
              </a:rPr>
              <a:t>Attitudes vis-à-vis les APAA </a:t>
            </a:r>
            <a:r>
              <a:rPr lang="fr-CA" sz="2000" dirty="0">
                <a:solidFill>
                  <a:schemeClr val="tx1"/>
                </a:solidFill>
              </a:rPr>
              <a:t>:</a:t>
            </a:r>
          </a:p>
          <a:p>
            <a:pPr lvl="1"/>
            <a:r>
              <a:rPr lang="fr-CA" sz="1800" dirty="0">
                <a:solidFill>
                  <a:schemeClr val="tx1"/>
                </a:solidFill>
              </a:rPr>
              <a:t>e.g. </a:t>
            </a:r>
            <a:r>
              <a:rPr lang="fr-CA" sz="1800" i="1" dirty="0">
                <a:solidFill>
                  <a:schemeClr val="tx1"/>
                </a:solidFill>
              </a:rPr>
              <a:t>Selon vous, si votre municipalité adoptait au cours des 3 prochaines années des mesures d’adaptation aux vagues de chaleur recommandées par les experts, cela serait: </a:t>
            </a:r>
            <a:br>
              <a:rPr lang="fr-CA" sz="1800" i="1" dirty="0">
                <a:solidFill>
                  <a:schemeClr val="tx1"/>
                </a:solidFill>
              </a:rPr>
            </a:br>
            <a:r>
              <a:rPr lang="fr-CA" sz="1800" b="1" dirty="0">
                <a:solidFill>
                  <a:schemeClr val="tx1"/>
                </a:solidFill>
              </a:rPr>
              <a:t>SAIN ----- MALSAIN</a:t>
            </a:r>
            <a:endParaRPr lang="fr-CA" sz="1800" i="1" dirty="0">
              <a:solidFill>
                <a:schemeClr val="tx1"/>
              </a:solidFill>
            </a:endParaRPr>
          </a:p>
          <a:p>
            <a:r>
              <a:rPr lang="fr-CA" sz="2000" u="sng" dirty="0">
                <a:solidFill>
                  <a:schemeClr val="tx1"/>
                </a:solidFill>
              </a:rPr>
              <a:t>Croyances comportementales </a:t>
            </a:r>
            <a:r>
              <a:rPr lang="fr-CA" sz="2000" dirty="0">
                <a:solidFill>
                  <a:schemeClr val="tx1"/>
                </a:solidFill>
              </a:rPr>
              <a:t>:</a:t>
            </a:r>
          </a:p>
          <a:p>
            <a:pPr lvl="1"/>
            <a:r>
              <a:rPr lang="fr-CA" sz="1800" dirty="0">
                <a:solidFill>
                  <a:schemeClr val="tx1"/>
                </a:solidFill>
              </a:rPr>
              <a:t>e.g. </a:t>
            </a:r>
            <a:r>
              <a:rPr lang="fr-CA" sz="1800" i="1" dirty="0">
                <a:solidFill>
                  <a:schemeClr val="tx1"/>
                </a:solidFill>
              </a:rPr>
              <a:t>Si au cours des 3 prochaines années votre municipalité adoptait des mesures d’adaptation à la chaleur recommandées par les experts, selon vous, cela…</a:t>
            </a:r>
            <a:r>
              <a:rPr lang="fr-CA" sz="1800" dirty="0">
                <a:solidFill>
                  <a:schemeClr val="tx1"/>
                </a:solidFill>
              </a:rPr>
              <a:t> </a:t>
            </a:r>
            <a:r>
              <a:rPr lang="fr-CA" sz="1800" b="1" dirty="0">
                <a:solidFill>
                  <a:schemeClr val="tx1"/>
                </a:solidFill>
              </a:rPr>
              <a:t>Permettrait de protéger la santé physique et mentale des plus vulnérables à la chaleur?</a:t>
            </a:r>
          </a:p>
          <a:p>
            <a:r>
              <a:rPr lang="fr-CA" sz="2000" u="sng" dirty="0">
                <a:solidFill>
                  <a:schemeClr val="tx1"/>
                </a:solidFill>
              </a:rPr>
              <a:t>Objectifs organisationnels</a:t>
            </a:r>
            <a:r>
              <a:rPr lang="fr-CA" sz="2000" dirty="0">
                <a:solidFill>
                  <a:schemeClr val="tx1"/>
                </a:solidFill>
              </a:rPr>
              <a:t>:</a:t>
            </a:r>
          </a:p>
          <a:p>
            <a:pPr lvl="1"/>
            <a:r>
              <a:rPr lang="fr-CA" sz="1800" dirty="0">
                <a:solidFill>
                  <a:schemeClr val="tx1"/>
                </a:solidFill>
              </a:rPr>
              <a:t>e.g. </a:t>
            </a:r>
            <a:r>
              <a:rPr lang="fr-CA" sz="1800" i="1" dirty="0">
                <a:solidFill>
                  <a:schemeClr val="tx1"/>
                </a:solidFill>
              </a:rPr>
              <a:t>Adopter des mesures d’adaptation pour réduire la vulnérabilité de la population aux vagues de chaleur est un objectif important de votre municipalité.</a:t>
            </a:r>
            <a:r>
              <a:rPr lang="fr-CA" sz="1800" dirty="0">
                <a:solidFill>
                  <a:schemeClr val="tx1"/>
                </a:solidFill>
              </a:rPr>
              <a:t> </a:t>
            </a:r>
          </a:p>
          <a:p>
            <a:endParaRPr lang="en-CA" dirty="0"/>
          </a:p>
        </p:txBody>
      </p:sp>
      <p:sp>
        <p:nvSpPr>
          <p:cNvPr id="5" name="Title 3"/>
          <p:cNvSpPr>
            <a:spLocks noGrp="1"/>
          </p:cNvSpPr>
          <p:nvPr>
            <p:ph type="title"/>
          </p:nvPr>
        </p:nvSpPr>
        <p:spPr>
          <a:xfrm>
            <a:off x="677334" y="609600"/>
            <a:ext cx="8596668" cy="862584"/>
          </a:xfrm>
        </p:spPr>
        <p:txBody>
          <a:bodyPr>
            <a:normAutofit/>
          </a:bodyPr>
          <a:lstStyle/>
          <a:p>
            <a:pPr algn="ctr"/>
            <a:r>
              <a:rPr lang="fr-CA" sz="4000" dirty="0"/>
              <a:t>Modèle prédictif de l’adaptation</a:t>
            </a:r>
            <a:endParaRPr lang="fr-CA" dirty="0"/>
          </a:p>
        </p:txBody>
      </p:sp>
    </p:spTree>
    <p:extLst>
      <p:ext uri="{BB962C8B-B14F-4D97-AF65-F5344CB8AC3E}">
        <p14:creationId xmlns:p14="http://schemas.microsoft.com/office/powerpoint/2010/main" val="1755339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624903"/>
            <a:ext cx="10515600" cy="4351338"/>
          </a:xfrm>
        </p:spPr>
        <p:txBody>
          <a:bodyPr>
            <a:normAutofit lnSpcReduction="10000"/>
          </a:bodyPr>
          <a:lstStyle/>
          <a:p>
            <a:pPr marL="0" indent="0">
              <a:buNone/>
            </a:pPr>
            <a:r>
              <a:rPr lang="fr-CA" sz="2200" b="1" dirty="0">
                <a:solidFill>
                  <a:schemeClr val="tx1"/>
                </a:solidFill>
              </a:rPr>
              <a:t>Variables prédictives</a:t>
            </a:r>
          </a:p>
          <a:p>
            <a:r>
              <a:rPr lang="fr-CA" sz="2000" u="sng" dirty="0">
                <a:solidFill>
                  <a:schemeClr val="tx1"/>
                </a:solidFill>
              </a:rPr>
              <a:t>Normes sociales vis-à-vis les APAA </a:t>
            </a:r>
            <a:r>
              <a:rPr lang="fr-CA" sz="2000" dirty="0">
                <a:solidFill>
                  <a:schemeClr val="tx1"/>
                </a:solidFill>
              </a:rPr>
              <a:t>:</a:t>
            </a:r>
          </a:p>
          <a:p>
            <a:pPr lvl="1"/>
            <a:r>
              <a:rPr lang="fr-CA" sz="1800" dirty="0">
                <a:solidFill>
                  <a:schemeClr val="tx1"/>
                </a:solidFill>
              </a:rPr>
              <a:t>e.g. </a:t>
            </a:r>
            <a:r>
              <a:rPr lang="fr-CA" sz="1800" i="1" dirty="0">
                <a:solidFill>
                  <a:schemeClr val="tx1"/>
                </a:solidFill>
              </a:rPr>
              <a:t>Selon vous, les personnes ou les organisations ayant un pouvoir d’influence sur votre municipalité s’attendent à ce que votre municipalité adopte au cours des 3 prochaines années des mesures d’adaptation aux vagues de chaleur recommandées par les experts.</a:t>
            </a:r>
          </a:p>
          <a:p>
            <a:r>
              <a:rPr lang="fr-CA" sz="2000" u="sng" dirty="0">
                <a:solidFill>
                  <a:schemeClr val="tx1"/>
                </a:solidFill>
              </a:rPr>
              <a:t>Croyances normatives </a:t>
            </a:r>
            <a:r>
              <a:rPr lang="fr-CA" sz="2000" dirty="0">
                <a:solidFill>
                  <a:schemeClr val="tx1"/>
                </a:solidFill>
              </a:rPr>
              <a:t>:</a:t>
            </a:r>
          </a:p>
          <a:p>
            <a:pPr lvl="1"/>
            <a:r>
              <a:rPr lang="fr-CA" sz="1800" dirty="0">
                <a:solidFill>
                  <a:schemeClr val="tx1"/>
                </a:solidFill>
              </a:rPr>
              <a:t>e.g. </a:t>
            </a:r>
            <a:r>
              <a:rPr lang="fr-CA" sz="1800" i="1" dirty="0">
                <a:solidFill>
                  <a:schemeClr val="tx1"/>
                </a:solidFill>
              </a:rPr>
              <a:t>Selon vous, les groupes suivants croient que votre municipalité devrait adopter au cours des 3 prochaines années des mesures d’adaptation aux vagues de chaleur.</a:t>
            </a:r>
            <a:r>
              <a:rPr lang="fr-CA" sz="1800" dirty="0">
                <a:solidFill>
                  <a:schemeClr val="tx1"/>
                </a:solidFill>
              </a:rPr>
              <a:t> </a:t>
            </a:r>
            <a:br>
              <a:rPr lang="fr-CA" sz="1800" dirty="0">
                <a:solidFill>
                  <a:schemeClr val="tx1"/>
                </a:solidFill>
              </a:rPr>
            </a:br>
            <a:r>
              <a:rPr lang="fr-CA" sz="1800" b="1" dirty="0">
                <a:solidFill>
                  <a:schemeClr val="tx1"/>
                </a:solidFill>
              </a:rPr>
              <a:t>Les citoyens</a:t>
            </a:r>
          </a:p>
          <a:p>
            <a:r>
              <a:rPr lang="fr-CA" sz="2000" u="sng" dirty="0">
                <a:solidFill>
                  <a:schemeClr val="tx1"/>
                </a:solidFill>
              </a:rPr>
              <a:t>Normes morales</a:t>
            </a:r>
            <a:r>
              <a:rPr lang="fr-CA" sz="2000" dirty="0">
                <a:solidFill>
                  <a:schemeClr val="tx1"/>
                </a:solidFill>
              </a:rPr>
              <a:t>:</a:t>
            </a:r>
          </a:p>
          <a:p>
            <a:pPr lvl="1"/>
            <a:r>
              <a:rPr lang="fr-CA" sz="1800" dirty="0">
                <a:solidFill>
                  <a:schemeClr val="tx1"/>
                </a:solidFill>
              </a:rPr>
              <a:t>e.g. </a:t>
            </a:r>
            <a:r>
              <a:rPr lang="fr-CA" sz="1800" i="1" dirty="0">
                <a:solidFill>
                  <a:schemeClr val="tx1"/>
                </a:solidFill>
              </a:rPr>
              <a:t>Selon vous, les représentants de votre municipalité ressentent une obligation morale d’adopter, au cours des trois prochaines années, des mesures d’adaptation aux vagues de chaleur.</a:t>
            </a:r>
            <a:r>
              <a:rPr lang="fr-CA" sz="1800" dirty="0">
                <a:solidFill>
                  <a:schemeClr val="tx1"/>
                </a:solidFill>
              </a:rPr>
              <a:t> </a:t>
            </a:r>
          </a:p>
          <a:p>
            <a:endParaRPr lang="en-CA" dirty="0"/>
          </a:p>
        </p:txBody>
      </p:sp>
      <p:sp>
        <p:nvSpPr>
          <p:cNvPr id="5" name="Title 3"/>
          <p:cNvSpPr>
            <a:spLocks noGrp="1"/>
          </p:cNvSpPr>
          <p:nvPr>
            <p:ph type="title"/>
          </p:nvPr>
        </p:nvSpPr>
        <p:spPr>
          <a:xfrm>
            <a:off x="677334" y="609600"/>
            <a:ext cx="8596668" cy="862584"/>
          </a:xfrm>
        </p:spPr>
        <p:txBody>
          <a:bodyPr>
            <a:normAutofit/>
          </a:bodyPr>
          <a:lstStyle/>
          <a:p>
            <a:pPr algn="ctr"/>
            <a:r>
              <a:rPr lang="fr-CA" sz="4000" dirty="0"/>
              <a:t>Modèle prédictif de l’adaptation</a:t>
            </a:r>
            <a:endParaRPr lang="fr-CA" dirty="0"/>
          </a:p>
        </p:txBody>
      </p:sp>
    </p:spTree>
    <p:extLst>
      <p:ext uri="{BB962C8B-B14F-4D97-AF65-F5344CB8AC3E}">
        <p14:creationId xmlns:p14="http://schemas.microsoft.com/office/powerpoint/2010/main" val="230545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624903"/>
            <a:ext cx="10515600" cy="4351338"/>
          </a:xfrm>
        </p:spPr>
        <p:txBody>
          <a:bodyPr>
            <a:normAutofit/>
          </a:bodyPr>
          <a:lstStyle/>
          <a:p>
            <a:pPr marL="0" indent="0">
              <a:buNone/>
            </a:pPr>
            <a:r>
              <a:rPr lang="fr-CA" sz="2200" b="1" dirty="0">
                <a:solidFill>
                  <a:schemeClr val="tx1"/>
                </a:solidFill>
              </a:rPr>
              <a:t>Variables prédictives</a:t>
            </a:r>
          </a:p>
          <a:p>
            <a:r>
              <a:rPr lang="fr-CA" sz="2000" u="sng" dirty="0">
                <a:solidFill>
                  <a:schemeClr val="tx1"/>
                </a:solidFill>
              </a:rPr>
              <a:t>Contrôle perçu sur les APAA </a:t>
            </a:r>
            <a:r>
              <a:rPr lang="fr-CA" sz="2000" dirty="0">
                <a:solidFill>
                  <a:schemeClr val="tx1"/>
                </a:solidFill>
              </a:rPr>
              <a:t>:</a:t>
            </a:r>
          </a:p>
          <a:p>
            <a:pPr lvl="1"/>
            <a:r>
              <a:rPr lang="fr-CA" sz="1800" dirty="0">
                <a:solidFill>
                  <a:schemeClr val="tx1"/>
                </a:solidFill>
              </a:rPr>
              <a:t>e.g. </a:t>
            </a:r>
            <a:r>
              <a:rPr lang="fr-CA" sz="1800" i="1" dirty="0">
                <a:solidFill>
                  <a:schemeClr val="tx1"/>
                </a:solidFill>
              </a:rPr>
              <a:t>Selon vous, pour votre municipalité, adopter régulièrement des mesures d’adaptation aux vagues de chaleur au cours des 3 prochaines années sera difficile.</a:t>
            </a:r>
          </a:p>
          <a:p>
            <a:r>
              <a:rPr lang="fr-CA" sz="2000" u="sng" dirty="0">
                <a:solidFill>
                  <a:schemeClr val="tx1"/>
                </a:solidFill>
              </a:rPr>
              <a:t>Croyances de contrôle </a:t>
            </a:r>
            <a:r>
              <a:rPr lang="fr-CA" sz="2000" dirty="0">
                <a:solidFill>
                  <a:schemeClr val="tx1"/>
                </a:solidFill>
              </a:rPr>
              <a:t>:</a:t>
            </a:r>
          </a:p>
          <a:p>
            <a:pPr lvl="1"/>
            <a:r>
              <a:rPr lang="fr-CA" sz="1800" dirty="0">
                <a:solidFill>
                  <a:schemeClr val="tx1"/>
                </a:solidFill>
              </a:rPr>
              <a:t>e.g. </a:t>
            </a:r>
            <a:r>
              <a:rPr lang="fr-CA" sz="1800" i="1" dirty="0">
                <a:solidFill>
                  <a:schemeClr val="tx1"/>
                </a:solidFill>
              </a:rPr>
              <a:t>Si au cours des 3 prochaines années, votre municipalité voulait adopter des mesures d’adaptation aux vagues de chaleur recommandées par les experts, vous pensez:</a:t>
            </a:r>
            <a:r>
              <a:rPr lang="fr-CA" sz="1800" dirty="0">
                <a:solidFill>
                  <a:schemeClr val="tx1"/>
                </a:solidFill>
              </a:rPr>
              <a:t> </a:t>
            </a:r>
            <a:br>
              <a:rPr lang="fr-CA" sz="1800" dirty="0">
                <a:solidFill>
                  <a:schemeClr val="tx1"/>
                </a:solidFill>
              </a:rPr>
            </a:br>
            <a:r>
              <a:rPr lang="fr-CA" sz="1800" b="1" dirty="0">
                <a:solidFill>
                  <a:schemeClr val="tx1"/>
                </a:solidFill>
              </a:rPr>
              <a:t>Qu’il sera difficile de trouver des informations concrètes et utiles sur les actions à mettre en place.</a:t>
            </a:r>
          </a:p>
        </p:txBody>
      </p:sp>
      <p:sp>
        <p:nvSpPr>
          <p:cNvPr id="5" name="Title 3"/>
          <p:cNvSpPr>
            <a:spLocks noGrp="1"/>
          </p:cNvSpPr>
          <p:nvPr>
            <p:ph type="title"/>
          </p:nvPr>
        </p:nvSpPr>
        <p:spPr>
          <a:xfrm>
            <a:off x="677334" y="609600"/>
            <a:ext cx="8596668" cy="862584"/>
          </a:xfrm>
        </p:spPr>
        <p:txBody>
          <a:bodyPr>
            <a:normAutofit/>
          </a:bodyPr>
          <a:lstStyle/>
          <a:p>
            <a:pPr algn="ctr"/>
            <a:r>
              <a:rPr lang="fr-CA" sz="4000" dirty="0"/>
              <a:t>Modèle prédictif de l’adaptation</a:t>
            </a:r>
            <a:endParaRPr lang="fr-CA" dirty="0"/>
          </a:p>
        </p:txBody>
      </p:sp>
    </p:spTree>
    <p:extLst>
      <p:ext uri="{BB962C8B-B14F-4D97-AF65-F5344CB8AC3E}">
        <p14:creationId xmlns:p14="http://schemas.microsoft.com/office/powerpoint/2010/main" val="339504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624903"/>
            <a:ext cx="10515600" cy="4351338"/>
          </a:xfrm>
        </p:spPr>
        <p:txBody>
          <a:bodyPr>
            <a:normAutofit/>
          </a:bodyPr>
          <a:lstStyle/>
          <a:p>
            <a:pPr marL="0" indent="0">
              <a:buNone/>
            </a:pPr>
            <a:r>
              <a:rPr lang="fr-CA" sz="2800" b="1" dirty="0">
                <a:solidFill>
                  <a:schemeClr val="tx1"/>
                </a:solidFill>
              </a:rPr>
              <a:t>Enjeux</a:t>
            </a:r>
          </a:p>
          <a:p>
            <a:r>
              <a:rPr lang="fr-CA" sz="2400" dirty="0">
                <a:solidFill>
                  <a:schemeClr val="tx1"/>
                </a:solidFill>
              </a:rPr>
              <a:t>Favoriser la participation des municipalités aux enquêtes</a:t>
            </a:r>
          </a:p>
          <a:p>
            <a:r>
              <a:rPr lang="fr-CA" sz="2400" dirty="0">
                <a:solidFill>
                  <a:schemeClr val="tx1"/>
                </a:solidFill>
              </a:rPr>
              <a:t>Vérifier l’équivalence des indices (pour permettre le suivi dans le temps de l’adaptation)</a:t>
            </a:r>
          </a:p>
          <a:p>
            <a:r>
              <a:rPr lang="fr-CA" sz="2400" dirty="0">
                <a:solidFill>
                  <a:schemeClr val="tx1"/>
                </a:solidFill>
              </a:rPr>
              <a:t>Utiliser ces résultats pour concevoir des interventions visant à favoriser l’action</a:t>
            </a:r>
          </a:p>
          <a:p>
            <a:r>
              <a:rPr lang="fr-CA" sz="2400" dirty="0">
                <a:solidFill>
                  <a:schemeClr val="tx1"/>
                </a:solidFill>
              </a:rPr>
              <a:t>Établir des liens entre l’adoption ou la modification d’un comportement et leurs retombées (e.g. changements d’attitudes, adoption d’autres comportements, influence au sein du milieu)</a:t>
            </a:r>
          </a:p>
        </p:txBody>
      </p:sp>
      <p:sp>
        <p:nvSpPr>
          <p:cNvPr id="5" name="Title 3"/>
          <p:cNvSpPr>
            <a:spLocks noGrp="1"/>
          </p:cNvSpPr>
          <p:nvPr>
            <p:ph type="title"/>
          </p:nvPr>
        </p:nvSpPr>
        <p:spPr>
          <a:xfrm>
            <a:off x="677334" y="609600"/>
            <a:ext cx="8596668" cy="862584"/>
          </a:xfrm>
        </p:spPr>
        <p:txBody>
          <a:bodyPr>
            <a:normAutofit/>
          </a:bodyPr>
          <a:lstStyle/>
          <a:p>
            <a:pPr algn="ctr"/>
            <a:r>
              <a:rPr lang="fr-CA" sz="4000" dirty="0"/>
              <a:t>Discussion</a:t>
            </a:r>
            <a:endParaRPr lang="fr-CA" dirty="0"/>
          </a:p>
        </p:txBody>
      </p:sp>
    </p:spTree>
    <p:extLst>
      <p:ext uri="{BB962C8B-B14F-4D97-AF65-F5344CB8AC3E}">
        <p14:creationId xmlns:p14="http://schemas.microsoft.com/office/powerpoint/2010/main" val="340243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624903"/>
            <a:ext cx="10515600" cy="4351338"/>
          </a:xfrm>
        </p:spPr>
        <p:txBody>
          <a:bodyPr>
            <a:normAutofit fontScale="92500" lnSpcReduction="10000"/>
          </a:bodyPr>
          <a:lstStyle/>
          <a:p>
            <a:r>
              <a:rPr lang="en-US" sz="2000" dirty="0">
                <a:solidFill>
                  <a:schemeClr val="tx1"/>
                </a:solidFill>
              </a:rPr>
              <a:t>Jacob, J., Valois, P., et Tessier, M. (2022). Development and validation of an index to measure progress in adaptation to climate change at the municipal level. </a:t>
            </a:r>
            <a:r>
              <a:rPr lang="en-US" sz="2000" i="1" dirty="0">
                <a:solidFill>
                  <a:schemeClr val="tx1"/>
                </a:solidFill>
              </a:rPr>
              <a:t>Ecological Indicators</a:t>
            </a:r>
            <a:r>
              <a:rPr lang="en-US" sz="2000" dirty="0">
                <a:solidFill>
                  <a:schemeClr val="tx1"/>
                </a:solidFill>
              </a:rPr>
              <a:t>, </a:t>
            </a:r>
            <a:r>
              <a:rPr lang="en-US" sz="2000" i="1" dirty="0">
                <a:solidFill>
                  <a:schemeClr val="tx1"/>
                </a:solidFill>
              </a:rPr>
              <a:t>135</a:t>
            </a:r>
            <a:r>
              <a:rPr lang="en-US" sz="2000" dirty="0">
                <a:solidFill>
                  <a:schemeClr val="tx1"/>
                </a:solidFill>
              </a:rPr>
              <a:t>(February), 108537. </a:t>
            </a:r>
            <a:r>
              <a:rPr lang="en-US" sz="2000" dirty="0">
                <a:solidFill>
                  <a:schemeClr val="tx1"/>
                </a:solidFill>
                <a:hlinkClick r:id="rId3"/>
              </a:rPr>
              <a:t>https://10.1016/j.ecolind.2022.108537</a:t>
            </a:r>
            <a:r>
              <a:rPr lang="fr-CA" sz="2000" dirty="0">
                <a:solidFill>
                  <a:schemeClr val="tx1"/>
                </a:solidFill>
              </a:rPr>
              <a:t> </a:t>
            </a:r>
          </a:p>
          <a:p>
            <a:r>
              <a:rPr lang="fr-CA" sz="2000" dirty="0">
                <a:solidFill>
                  <a:schemeClr val="tx1"/>
                </a:solidFill>
              </a:rPr>
              <a:t>Jacob, J., Valois, P., </a:t>
            </a:r>
            <a:r>
              <a:rPr lang="fr-CA" sz="2000" dirty="0" err="1">
                <a:solidFill>
                  <a:schemeClr val="tx1"/>
                </a:solidFill>
              </a:rPr>
              <a:t>Aenishaenslin</a:t>
            </a:r>
            <a:r>
              <a:rPr lang="fr-CA" sz="2000" dirty="0">
                <a:solidFill>
                  <a:schemeClr val="tx1"/>
                </a:solidFill>
              </a:rPr>
              <a:t>, C., Bouchard, C., Briand, S., Talbot, D., et Tessier, M. (2019). </a:t>
            </a:r>
            <a:r>
              <a:rPr lang="fr-CA" sz="2000" dirty="0" err="1">
                <a:solidFill>
                  <a:schemeClr val="tx1"/>
                </a:solidFill>
              </a:rPr>
              <a:t>Factors</a:t>
            </a:r>
            <a:r>
              <a:rPr lang="fr-CA" sz="2000" dirty="0">
                <a:solidFill>
                  <a:schemeClr val="tx1"/>
                </a:solidFill>
              </a:rPr>
              <a:t> Leading Municipal </a:t>
            </a:r>
            <a:r>
              <a:rPr lang="fr-CA" sz="2000" dirty="0" err="1">
                <a:solidFill>
                  <a:schemeClr val="tx1"/>
                </a:solidFill>
              </a:rPr>
              <a:t>Authorities</a:t>
            </a:r>
            <a:r>
              <a:rPr lang="fr-CA" sz="2000" dirty="0">
                <a:solidFill>
                  <a:schemeClr val="tx1"/>
                </a:solidFill>
              </a:rPr>
              <a:t> to </a:t>
            </a:r>
            <a:r>
              <a:rPr lang="fr-CA" sz="2000" dirty="0" err="1">
                <a:solidFill>
                  <a:schemeClr val="tx1"/>
                </a:solidFill>
              </a:rPr>
              <a:t>Implement</a:t>
            </a:r>
            <a:r>
              <a:rPr lang="fr-CA" sz="2000" dirty="0">
                <a:solidFill>
                  <a:schemeClr val="tx1"/>
                </a:solidFill>
              </a:rPr>
              <a:t> </a:t>
            </a:r>
            <a:r>
              <a:rPr lang="fr-CA" sz="2000" dirty="0" err="1">
                <a:solidFill>
                  <a:schemeClr val="tx1"/>
                </a:solidFill>
              </a:rPr>
              <a:t>Preventive</a:t>
            </a:r>
            <a:r>
              <a:rPr lang="fr-CA" sz="2000" dirty="0">
                <a:solidFill>
                  <a:schemeClr val="tx1"/>
                </a:solidFill>
              </a:rPr>
              <a:t> Interventions for Lyme </a:t>
            </a:r>
            <a:r>
              <a:rPr lang="fr-CA" sz="2000" dirty="0" err="1">
                <a:solidFill>
                  <a:schemeClr val="tx1"/>
                </a:solidFill>
              </a:rPr>
              <a:t>Disease</a:t>
            </a:r>
            <a:r>
              <a:rPr lang="fr-CA" sz="2000" dirty="0">
                <a:solidFill>
                  <a:schemeClr val="tx1"/>
                </a:solidFill>
              </a:rPr>
              <a:t>. </a:t>
            </a:r>
            <a:r>
              <a:rPr lang="fr-CA" sz="2000" i="1" dirty="0">
                <a:solidFill>
                  <a:schemeClr val="tx1"/>
                </a:solidFill>
              </a:rPr>
              <a:t>International Journal of </a:t>
            </a:r>
            <a:r>
              <a:rPr lang="fr-CA" sz="2000" i="1" dirty="0" err="1">
                <a:solidFill>
                  <a:schemeClr val="tx1"/>
                </a:solidFill>
              </a:rPr>
              <a:t>Environmental</a:t>
            </a:r>
            <a:r>
              <a:rPr lang="fr-CA" sz="2000" i="1" dirty="0">
                <a:solidFill>
                  <a:schemeClr val="tx1"/>
                </a:solidFill>
              </a:rPr>
              <a:t> </a:t>
            </a:r>
            <a:r>
              <a:rPr lang="fr-CA" sz="2000" i="1" dirty="0" err="1">
                <a:solidFill>
                  <a:schemeClr val="tx1"/>
                </a:solidFill>
              </a:rPr>
              <a:t>Research</a:t>
            </a:r>
            <a:r>
              <a:rPr lang="fr-CA" sz="2000" i="1" dirty="0">
                <a:solidFill>
                  <a:schemeClr val="tx1"/>
                </a:solidFill>
              </a:rPr>
              <a:t> and Public </a:t>
            </a:r>
            <a:r>
              <a:rPr lang="fr-CA" sz="2000" i="1" dirty="0" err="1">
                <a:solidFill>
                  <a:schemeClr val="tx1"/>
                </a:solidFill>
              </a:rPr>
              <a:t>Health</a:t>
            </a:r>
            <a:r>
              <a:rPr lang="fr-CA" sz="2000" dirty="0">
                <a:solidFill>
                  <a:schemeClr val="tx1"/>
                </a:solidFill>
              </a:rPr>
              <a:t>, </a:t>
            </a:r>
            <a:r>
              <a:rPr lang="fr-CA" sz="2000" i="1" dirty="0">
                <a:solidFill>
                  <a:schemeClr val="tx1"/>
                </a:solidFill>
              </a:rPr>
              <a:t>16</a:t>
            </a:r>
            <a:r>
              <a:rPr lang="fr-CA" sz="2000" dirty="0">
                <a:solidFill>
                  <a:schemeClr val="tx1"/>
                </a:solidFill>
              </a:rPr>
              <a:t>(9), 1547. </a:t>
            </a:r>
            <a:r>
              <a:rPr lang="fr-CA" sz="2000" dirty="0">
                <a:solidFill>
                  <a:schemeClr val="tx1"/>
                </a:solidFill>
                <a:hlinkClick r:id="rId4"/>
              </a:rPr>
              <a:t>https://10.3390/ijerph16091547</a:t>
            </a:r>
            <a:endParaRPr lang="fr-CA" sz="2000" dirty="0">
              <a:solidFill>
                <a:schemeClr val="tx1"/>
              </a:solidFill>
            </a:endParaRPr>
          </a:p>
          <a:p>
            <a:r>
              <a:rPr lang="en-US" sz="2000" dirty="0">
                <a:solidFill>
                  <a:schemeClr val="tx1"/>
                </a:solidFill>
              </a:rPr>
              <a:t>Jacob, J., Valois, P., et Tessier, M. (2021). Using the Theory of Planned Behavior to Predict the Adoption of Heat and Flood Adaptation Behaviors by Municipal Authorities in the Province of Quebec. </a:t>
            </a:r>
            <a:r>
              <a:rPr lang="en-US" sz="2000" i="1" dirty="0">
                <a:solidFill>
                  <a:schemeClr val="tx1"/>
                </a:solidFill>
              </a:rPr>
              <a:t>Sustainability</a:t>
            </a:r>
            <a:r>
              <a:rPr lang="en-US" sz="2000" dirty="0">
                <a:solidFill>
                  <a:schemeClr val="tx1"/>
                </a:solidFill>
              </a:rPr>
              <a:t>, </a:t>
            </a:r>
            <a:r>
              <a:rPr lang="en-US" sz="2000" i="1" dirty="0">
                <a:solidFill>
                  <a:schemeClr val="tx1"/>
                </a:solidFill>
              </a:rPr>
              <a:t>13</a:t>
            </a:r>
            <a:r>
              <a:rPr lang="en-US" sz="2000" dirty="0">
                <a:solidFill>
                  <a:schemeClr val="tx1"/>
                </a:solidFill>
              </a:rPr>
              <a:t>(5), 2420. </a:t>
            </a:r>
            <a:r>
              <a:rPr lang="en-US" sz="2000" dirty="0">
                <a:solidFill>
                  <a:schemeClr val="tx1"/>
                </a:solidFill>
                <a:hlinkClick r:id="rId5"/>
              </a:rPr>
              <a:t>https://doi.org/10.3390/su13052420</a:t>
            </a:r>
            <a:endParaRPr lang="en-US" sz="2000" dirty="0">
              <a:solidFill>
                <a:schemeClr val="tx1"/>
              </a:solidFill>
            </a:endParaRPr>
          </a:p>
          <a:p>
            <a:r>
              <a:rPr lang="en-US" sz="2000" dirty="0">
                <a:solidFill>
                  <a:schemeClr val="tx1"/>
                </a:solidFill>
              </a:rPr>
              <a:t>Valois, P., Jacob, J., </a:t>
            </a:r>
            <a:r>
              <a:rPr lang="en-US" sz="2000" dirty="0" err="1">
                <a:solidFill>
                  <a:schemeClr val="tx1"/>
                </a:solidFill>
              </a:rPr>
              <a:t>Mehiriz</a:t>
            </a:r>
            <a:r>
              <a:rPr lang="en-US" sz="2000" dirty="0">
                <a:solidFill>
                  <a:schemeClr val="tx1"/>
                </a:solidFill>
              </a:rPr>
              <a:t>, K., Talbot, D., Renaud, J.-S., et Caron, M. (2017, </a:t>
            </a:r>
            <a:r>
              <a:rPr lang="en-US" sz="2000" dirty="0" err="1">
                <a:solidFill>
                  <a:schemeClr val="tx1"/>
                </a:solidFill>
              </a:rPr>
              <a:t>novembre</a:t>
            </a:r>
            <a:r>
              <a:rPr lang="en-US" sz="2000" dirty="0">
                <a:solidFill>
                  <a:schemeClr val="tx1"/>
                </a:solidFill>
              </a:rPr>
              <a:t>). Portrait de </a:t>
            </a:r>
            <a:r>
              <a:rPr lang="en-US" sz="2000" dirty="0" err="1">
                <a:solidFill>
                  <a:schemeClr val="tx1"/>
                </a:solidFill>
              </a:rPr>
              <a:t>l’adaptation</a:t>
            </a:r>
            <a:r>
              <a:rPr lang="en-US" sz="2000" dirty="0">
                <a:solidFill>
                  <a:schemeClr val="tx1"/>
                </a:solidFill>
              </a:rPr>
              <a:t> aux </a:t>
            </a:r>
            <a:r>
              <a:rPr lang="en-US" sz="2000" dirty="0" err="1">
                <a:solidFill>
                  <a:schemeClr val="tx1"/>
                </a:solidFill>
              </a:rPr>
              <a:t>changements</a:t>
            </a:r>
            <a:r>
              <a:rPr lang="en-US" sz="2000" dirty="0">
                <a:solidFill>
                  <a:schemeClr val="tx1"/>
                </a:solidFill>
              </a:rPr>
              <a:t> </a:t>
            </a:r>
            <a:r>
              <a:rPr lang="en-US" sz="2000" dirty="0" err="1">
                <a:solidFill>
                  <a:schemeClr val="tx1"/>
                </a:solidFill>
              </a:rPr>
              <a:t>climatiques</a:t>
            </a:r>
            <a:r>
              <a:rPr lang="en-US" sz="2000" dirty="0">
                <a:solidFill>
                  <a:schemeClr val="tx1"/>
                </a:solidFill>
              </a:rPr>
              <a:t> dans les </a:t>
            </a:r>
            <a:r>
              <a:rPr lang="en-US" sz="2000" dirty="0" err="1">
                <a:solidFill>
                  <a:schemeClr val="tx1"/>
                </a:solidFill>
              </a:rPr>
              <a:t>organisations</a:t>
            </a:r>
            <a:r>
              <a:rPr lang="en-US" sz="2000" dirty="0">
                <a:solidFill>
                  <a:schemeClr val="tx1"/>
                </a:solidFill>
              </a:rPr>
              <a:t> du </a:t>
            </a:r>
            <a:r>
              <a:rPr lang="en-US" sz="2000" dirty="0" err="1">
                <a:solidFill>
                  <a:schemeClr val="tx1"/>
                </a:solidFill>
              </a:rPr>
              <a:t>secteur</a:t>
            </a:r>
            <a:r>
              <a:rPr lang="en-US" sz="2000" dirty="0">
                <a:solidFill>
                  <a:schemeClr val="tx1"/>
                </a:solidFill>
              </a:rPr>
              <a:t> de la </a:t>
            </a:r>
            <a:r>
              <a:rPr lang="en-US" sz="2000" dirty="0" err="1">
                <a:solidFill>
                  <a:schemeClr val="tx1"/>
                </a:solidFill>
              </a:rPr>
              <a:t>santé</a:t>
            </a:r>
            <a:r>
              <a:rPr lang="en-US" sz="2000" dirty="0">
                <a:solidFill>
                  <a:schemeClr val="tx1"/>
                </a:solidFill>
              </a:rPr>
              <a:t> au Québec. [Rapport]. </a:t>
            </a:r>
            <a:r>
              <a:rPr lang="en-US" sz="2000" dirty="0" err="1">
                <a:solidFill>
                  <a:schemeClr val="tx1"/>
                </a:solidFill>
              </a:rPr>
              <a:t>Récupéré</a:t>
            </a:r>
            <a:r>
              <a:rPr lang="en-US" sz="2000" dirty="0">
                <a:solidFill>
                  <a:schemeClr val="tx1"/>
                </a:solidFill>
              </a:rPr>
              <a:t> de: </a:t>
            </a:r>
            <a:r>
              <a:rPr lang="en-US" sz="2000" dirty="0">
                <a:solidFill>
                  <a:schemeClr val="tx1"/>
                </a:solidFill>
                <a:hlinkClick r:id="rId6"/>
              </a:rPr>
              <a:t>https://oqacc.ca/wp-content/uploads/2017/11/4.oqacc_rapport_sante_21_nov_final.pdf</a:t>
            </a:r>
            <a:r>
              <a:rPr lang="en-US" sz="2000" dirty="0">
                <a:solidFill>
                  <a:schemeClr val="tx1"/>
                </a:solidFill>
              </a:rPr>
              <a:t> </a:t>
            </a:r>
          </a:p>
          <a:p>
            <a:endParaRPr lang="fr-CA" sz="2000" dirty="0">
              <a:solidFill>
                <a:schemeClr val="tx1"/>
              </a:solidFill>
            </a:endParaRPr>
          </a:p>
        </p:txBody>
      </p:sp>
      <p:sp>
        <p:nvSpPr>
          <p:cNvPr id="5" name="Title 3"/>
          <p:cNvSpPr>
            <a:spLocks noGrp="1"/>
          </p:cNvSpPr>
          <p:nvPr>
            <p:ph type="title"/>
          </p:nvPr>
        </p:nvSpPr>
        <p:spPr>
          <a:xfrm>
            <a:off x="677334" y="609600"/>
            <a:ext cx="8596668" cy="862584"/>
          </a:xfrm>
        </p:spPr>
        <p:txBody>
          <a:bodyPr>
            <a:normAutofit/>
          </a:bodyPr>
          <a:lstStyle/>
          <a:p>
            <a:pPr algn="ctr"/>
            <a:r>
              <a:rPr lang="fr-CA" sz="4000" dirty="0"/>
              <a:t>Publications</a:t>
            </a:r>
            <a:endParaRPr lang="fr-CA" dirty="0"/>
          </a:p>
        </p:txBody>
      </p:sp>
    </p:spTree>
    <p:extLst>
      <p:ext uri="{BB962C8B-B14F-4D97-AF65-F5344CB8AC3E}">
        <p14:creationId xmlns:p14="http://schemas.microsoft.com/office/powerpoint/2010/main" val="77668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458649"/>
            <a:ext cx="10515600" cy="4351338"/>
          </a:xfrm>
        </p:spPr>
        <p:txBody>
          <a:bodyPr>
            <a:normAutofit fontScale="92500" lnSpcReduction="20000"/>
          </a:bodyPr>
          <a:lstStyle/>
          <a:p>
            <a:pPr marL="0" indent="0">
              <a:buNone/>
            </a:pPr>
            <a:r>
              <a:rPr lang="fr-CA" sz="3000" b="1" dirty="0"/>
              <a:t>Adaptation à l’échelle organisationnelle (</a:t>
            </a:r>
            <a:r>
              <a:rPr lang="fr-CA" sz="3000" b="1" dirty="0" err="1"/>
              <a:t>Berkhout</a:t>
            </a:r>
            <a:r>
              <a:rPr lang="fr-CA" sz="3000" b="1" dirty="0"/>
              <a:t>, 2012)</a:t>
            </a:r>
          </a:p>
          <a:p>
            <a:r>
              <a:rPr lang="fr-CA" sz="2600" dirty="0"/>
              <a:t>Apprentissages et ajustements réalisés dans le cadre de différents processus organisationnels (reconnaissance et évaluation des risques climatiques, évaluation des solutions d’adaptation, mise en œuvre, retour d'expérience) </a:t>
            </a:r>
          </a:p>
          <a:p>
            <a:r>
              <a:rPr lang="fr-CA" sz="2600" dirty="0"/>
              <a:t>Processus conditionnant la conception et la mise en œuvre d’interventions (politiques, mesures, projets, etc.) visant le renforcement de la capacité d’adaptation ou la diminution de la vulnérabilité d’un système aux</a:t>
            </a:r>
            <a:br>
              <a:rPr lang="fr-CA" sz="2600" dirty="0"/>
            </a:br>
            <a:r>
              <a:rPr lang="fr-CA" sz="2600" dirty="0"/>
              <a:t>impacts des changements climatiques</a:t>
            </a:r>
          </a:p>
          <a:p>
            <a:r>
              <a:rPr lang="fr-CA" sz="2600" dirty="0"/>
              <a:t>Influence de différents facteurs (e.g. risque perçu, contexte organisationnel, croyances) sur la réponse adaptative d’une</a:t>
            </a:r>
            <a:br>
              <a:rPr lang="fr-CA" sz="2600" dirty="0"/>
            </a:br>
            <a:r>
              <a:rPr lang="fr-CA" sz="2600" dirty="0"/>
              <a:t>organisation</a:t>
            </a:r>
          </a:p>
          <a:p>
            <a:endParaRPr lang="fr-CA" dirty="0"/>
          </a:p>
          <a:p>
            <a:endParaRPr lang="en-CA" dirty="0"/>
          </a:p>
        </p:txBody>
      </p:sp>
      <p:sp>
        <p:nvSpPr>
          <p:cNvPr id="5" name="Title 3"/>
          <p:cNvSpPr>
            <a:spLocks noGrp="1"/>
          </p:cNvSpPr>
          <p:nvPr>
            <p:ph type="title"/>
          </p:nvPr>
        </p:nvSpPr>
        <p:spPr>
          <a:xfrm>
            <a:off x="677334" y="609600"/>
            <a:ext cx="8596668" cy="849049"/>
          </a:xfrm>
        </p:spPr>
        <p:txBody>
          <a:bodyPr/>
          <a:lstStyle/>
          <a:p>
            <a:pPr algn="ctr"/>
            <a:r>
              <a:rPr lang="fr-CA" sz="4000" dirty="0"/>
              <a:t>Contexte</a:t>
            </a:r>
            <a:endParaRPr lang="fr-CA" dirty="0"/>
          </a:p>
        </p:txBody>
      </p:sp>
    </p:spTree>
    <p:extLst>
      <p:ext uri="{BB962C8B-B14F-4D97-AF65-F5344CB8AC3E}">
        <p14:creationId xmlns:p14="http://schemas.microsoft.com/office/powerpoint/2010/main" val="261631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CA" sz="4000"/>
              <a:t>Études menées par l’OQACC</a:t>
            </a:r>
            <a:endParaRPr lang="fr-CA" dirty="0"/>
          </a:p>
        </p:txBody>
      </p:sp>
      <p:graphicFrame>
        <p:nvGraphicFramePr>
          <p:cNvPr id="9" name="Content Placeholder 4">
            <a:extLst>
              <a:ext uri="{FF2B5EF4-FFF2-40B4-BE49-F238E27FC236}">
                <a16:creationId xmlns:a16="http://schemas.microsoft.com/office/drawing/2014/main" id="{8FBE7074-7539-ED05-0672-3B66CF2BE3CE}"/>
              </a:ext>
            </a:extLst>
          </p:cNvPr>
          <p:cNvGraphicFramePr/>
          <p:nvPr>
            <p:extLst>
              <p:ext uri="{D42A27DB-BD31-4B8C-83A1-F6EECF244321}">
                <p14:modId xmlns:p14="http://schemas.microsoft.com/office/powerpoint/2010/main" val="3633118146"/>
              </p:ext>
            </p:extLst>
          </p:nvPr>
        </p:nvGraphicFramePr>
        <p:xfrm>
          <a:off x="677334" y="1270000"/>
          <a:ext cx="10478347" cy="5086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0929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624903"/>
            <a:ext cx="10515600" cy="4351338"/>
          </a:xfrm>
        </p:spPr>
        <p:txBody>
          <a:bodyPr>
            <a:normAutofit fontScale="92500" lnSpcReduction="10000"/>
          </a:bodyPr>
          <a:lstStyle/>
          <a:p>
            <a:pPr marL="0" indent="0">
              <a:buNone/>
            </a:pPr>
            <a:r>
              <a:rPr lang="fr-CA" sz="2200" b="1" dirty="0">
                <a:solidFill>
                  <a:schemeClr val="tx1"/>
                </a:solidFill>
              </a:rPr>
              <a:t>Actions préparatoires à l’adaptation</a:t>
            </a:r>
          </a:p>
          <a:p>
            <a:r>
              <a:rPr lang="fr-CA" sz="2000" u="sng" dirty="0">
                <a:solidFill>
                  <a:schemeClr val="tx1"/>
                </a:solidFill>
              </a:rPr>
              <a:t>Développement des capacités </a:t>
            </a:r>
            <a:r>
              <a:rPr lang="fr-CA" sz="2000" dirty="0">
                <a:solidFill>
                  <a:schemeClr val="tx1"/>
                </a:solidFill>
              </a:rPr>
              <a:t>:</a:t>
            </a:r>
          </a:p>
          <a:p>
            <a:pPr lvl="1"/>
            <a:r>
              <a:rPr lang="fr-CA" sz="1800" dirty="0">
                <a:solidFill>
                  <a:schemeClr val="tx1"/>
                </a:solidFill>
              </a:rPr>
              <a:t>e.g. </a:t>
            </a:r>
            <a:r>
              <a:rPr lang="fr-CA" sz="1800" i="1" dirty="0">
                <a:solidFill>
                  <a:schemeClr val="tx1"/>
                </a:solidFill>
              </a:rPr>
              <a:t>mise en place d’outils ou système pour surveiller des menaces liées à un aléa climatique</a:t>
            </a:r>
          </a:p>
          <a:p>
            <a:r>
              <a:rPr lang="fr-CA" sz="2000" u="sng" dirty="0">
                <a:solidFill>
                  <a:schemeClr val="tx1"/>
                </a:solidFill>
              </a:rPr>
              <a:t>Évaluation des vulnérabilités</a:t>
            </a:r>
            <a:r>
              <a:rPr lang="fr-CA" sz="2000" dirty="0">
                <a:solidFill>
                  <a:schemeClr val="tx1"/>
                </a:solidFill>
              </a:rPr>
              <a:t>:</a:t>
            </a:r>
          </a:p>
          <a:p>
            <a:pPr lvl="1"/>
            <a:r>
              <a:rPr lang="fr-CA" sz="1800" dirty="0">
                <a:solidFill>
                  <a:schemeClr val="tx1"/>
                </a:solidFill>
              </a:rPr>
              <a:t>e.g. </a:t>
            </a:r>
            <a:r>
              <a:rPr lang="fr-CA" sz="1800" i="1" dirty="0">
                <a:solidFill>
                  <a:schemeClr val="tx1"/>
                </a:solidFill>
              </a:rPr>
              <a:t>fréquence d’utilisation de cartes géographique/base de données de la répartition des îlots de chaleur sur le territoire</a:t>
            </a:r>
          </a:p>
          <a:p>
            <a:r>
              <a:rPr lang="fr-CA" sz="2000" u="sng" dirty="0">
                <a:solidFill>
                  <a:schemeClr val="tx1"/>
                </a:solidFill>
              </a:rPr>
              <a:t>Revue des plans d’adaptation</a:t>
            </a:r>
            <a:r>
              <a:rPr lang="fr-CA" sz="2000" dirty="0">
                <a:solidFill>
                  <a:schemeClr val="tx1"/>
                </a:solidFill>
              </a:rPr>
              <a:t>:</a:t>
            </a:r>
          </a:p>
          <a:p>
            <a:pPr lvl="1"/>
            <a:r>
              <a:rPr lang="fr-CA" sz="1800" dirty="0">
                <a:solidFill>
                  <a:schemeClr val="tx1"/>
                </a:solidFill>
              </a:rPr>
              <a:t>e.g. </a:t>
            </a:r>
            <a:r>
              <a:rPr lang="fr-CA" sz="1800" i="1" dirty="0">
                <a:solidFill>
                  <a:schemeClr val="tx1"/>
                </a:solidFill>
              </a:rPr>
              <a:t>modification de stratégies, de pratiques, de processus de l’organisation afin de faire face à un aléa climatique</a:t>
            </a:r>
            <a:r>
              <a:rPr lang="fr-CA" sz="1800" dirty="0">
                <a:solidFill>
                  <a:schemeClr val="tx1"/>
                </a:solidFill>
              </a:rPr>
              <a:t> </a:t>
            </a:r>
          </a:p>
          <a:p>
            <a:r>
              <a:rPr lang="fr-CA" sz="2000" u="sng" dirty="0">
                <a:solidFill>
                  <a:schemeClr val="tx1"/>
                </a:solidFill>
              </a:rPr>
              <a:t>Gestion des barrières</a:t>
            </a:r>
            <a:r>
              <a:rPr lang="fr-CA" sz="2000" dirty="0">
                <a:solidFill>
                  <a:schemeClr val="tx1"/>
                </a:solidFill>
              </a:rPr>
              <a:t>:</a:t>
            </a:r>
          </a:p>
          <a:p>
            <a:pPr lvl="1"/>
            <a:r>
              <a:rPr lang="fr-CA" sz="1800" dirty="0">
                <a:solidFill>
                  <a:schemeClr val="tx1"/>
                </a:solidFill>
              </a:rPr>
              <a:t>e.g. </a:t>
            </a:r>
            <a:r>
              <a:rPr lang="fr-CA" sz="1800" i="1" dirty="0">
                <a:solidFill>
                  <a:schemeClr val="tx1"/>
                </a:solidFill>
              </a:rPr>
              <a:t>réalisation d’analyses ou d’avis techniques à propos de mesures pour s’adapter aux changements climatiques</a:t>
            </a:r>
            <a:r>
              <a:rPr lang="fr-CA" sz="1800" dirty="0">
                <a:solidFill>
                  <a:schemeClr val="tx1"/>
                </a:solidFill>
              </a:rPr>
              <a:t> </a:t>
            </a:r>
          </a:p>
          <a:p>
            <a:endParaRPr lang="en-CA" dirty="0"/>
          </a:p>
        </p:txBody>
      </p:sp>
      <p:sp>
        <p:nvSpPr>
          <p:cNvPr id="5" name="Title 3"/>
          <p:cNvSpPr>
            <a:spLocks noGrp="1"/>
          </p:cNvSpPr>
          <p:nvPr>
            <p:ph type="title"/>
          </p:nvPr>
        </p:nvSpPr>
        <p:spPr>
          <a:xfrm>
            <a:off x="677334" y="609600"/>
            <a:ext cx="8596668" cy="862584"/>
          </a:xfrm>
        </p:spPr>
        <p:txBody>
          <a:bodyPr/>
          <a:lstStyle/>
          <a:p>
            <a:pPr algn="ctr"/>
            <a:r>
              <a:rPr lang="fr-CA" sz="4000" dirty="0"/>
              <a:t>Indice d’adaptation municipale</a:t>
            </a:r>
            <a:endParaRPr lang="fr-CA" dirty="0"/>
          </a:p>
        </p:txBody>
      </p:sp>
    </p:spTree>
    <p:extLst>
      <p:ext uri="{BB962C8B-B14F-4D97-AF65-F5344CB8AC3E}">
        <p14:creationId xmlns:p14="http://schemas.microsoft.com/office/powerpoint/2010/main" val="302548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624903"/>
            <a:ext cx="10515600" cy="4351338"/>
          </a:xfrm>
        </p:spPr>
        <p:txBody>
          <a:bodyPr>
            <a:normAutofit/>
          </a:bodyPr>
          <a:lstStyle/>
          <a:p>
            <a:pPr marL="0" indent="0">
              <a:buNone/>
            </a:pPr>
            <a:r>
              <a:rPr lang="fr-CA" sz="2200" b="1" dirty="0">
                <a:solidFill>
                  <a:schemeClr val="tx1"/>
                </a:solidFill>
              </a:rPr>
              <a:t>Actions d’adaptation</a:t>
            </a:r>
          </a:p>
          <a:p>
            <a:r>
              <a:rPr lang="fr-CA" sz="2000" u="sng" dirty="0">
                <a:solidFill>
                  <a:schemeClr val="tx1"/>
                </a:solidFill>
              </a:rPr>
              <a:t>Adaptation à la chaleur </a:t>
            </a:r>
            <a:r>
              <a:rPr lang="fr-CA" sz="2000" dirty="0">
                <a:solidFill>
                  <a:schemeClr val="tx1"/>
                </a:solidFill>
              </a:rPr>
              <a:t>:</a:t>
            </a:r>
          </a:p>
          <a:p>
            <a:pPr lvl="1"/>
            <a:r>
              <a:rPr lang="fr-CA" sz="1800" dirty="0">
                <a:solidFill>
                  <a:schemeClr val="tx1"/>
                </a:solidFill>
              </a:rPr>
              <a:t>e.g.</a:t>
            </a:r>
            <a:r>
              <a:rPr lang="fr-CA" sz="1800" i="1" dirty="0">
                <a:solidFill>
                  <a:schemeClr val="tx1"/>
                </a:solidFill>
              </a:rPr>
              <a:t> Création de corridors verts que les piétons peuvent facilement emprunter</a:t>
            </a:r>
          </a:p>
          <a:p>
            <a:pPr lvl="1"/>
            <a:r>
              <a:rPr lang="fr-CA" sz="1800" dirty="0">
                <a:solidFill>
                  <a:schemeClr val="tx1"/>
                </a:solidFill>
              </a:rPr>
              <a:t>e.g. </a:t>
            </a:r>
            <a:r>
              <a:rPr lang="fr-CA" sz="1800" i="1" dirty="0">
                <a:solidFill>
                  <a:schemeClr val="tx1"/>
                </a:solidFill>
              </a:rPr>
              <a:t>Révision de certaines réglementations afin de lutter contre les îlots de chaleur urbains (p. ex. règlement de zonage, règlementation relative aux aires de stationnement)?</a:t>
            </a:r>
          </a:p>
          <a:p>
            <a:r>
              <a:rPr lang="fr-CA" sz="2000" u="sng" dirty="0">
                <a:solidFill>
                  <a:schemeClr val="tx1"/>
                </a:solidFill>
              </a:rPr>
              <a:t>Suivi et évaluation</a:t>
            </a:r>
            <a:r>
              <a:rPr lang="fr-CA" sz="2000" dirty="0">
                <a:solidFill>
                  <a:schemeClr val="tx1"/>
                </a:solidFill>
              </a:rPr>
              <a:t>:</a:t>
            </a:r>
          </a:p>
          <a:p>
            <a:pPr lvl="1"/>
            <a:r>
              <a:rPr lang="fr-CA" sz="1800" dirty="0">
                <a:solidFill>
                  <a:schemeClr val="tx1"/>
                </a:solidFill>
              </a:rPr>
              <a:t>e.g. </a:t>
            </a:r>
            <a:r>
              <a:rPr lang="fr-CA" sz="1800" i="1" dirty="0">
                <a:solidFill>
                  <a:schemeClr val="tx1"/>
                </a:solidFill>
              </a:rPr>
              <a:t>Dans quelle mesure votre municipalité… </a:t>
            </a:r>
            <a:br>
              <a:rPr lang="fr-CA" sz="1800" i="1" dirty="0">
                <a:solidFill>
                  <a:schemeClr val="tx1"/>
                </a:solidFill>
              </a:rPr>
            </a:br>
            <a:r>
              <a:rPr lang="fr-CA" sz="1800" b="1" dirty="0">
                <a:solidFill>
                  <a:schemeClr val="tx1"/>
                </a:solidFill>
              </a:rPr>
              <a:t>Évalue-t-elle l’efficacité de ses moyens pour lutter contre les îlots de chaleur?</a:t>
            </a:r>
          </a:p>
        </p:txBody>
      </p:sp>
      <p:sp>
        <p:nvSpPr>
          <p:cNvPr id="5" name="Title 3"/>
          <p:cNvSpPr>
            <a:spLocks noGrp="1"/>
          </p:cNvSpPr>
          <p:nvPr>
            <p:ph type="title"/>
          </p:nvPr>
        </p:nvSpPr>
        <p:spPr>
          <a:xfrm>
            <a:off x="677334" y="609600"/>
            <a:ext cx="8596668" cy="862584"/>
          </a:xfrm>
        </p:spPr>
        <p:txBody>
          <a:bodyPr/>
          <a:lstStyle/>
          <a:p>
            <a:pPr algn="ctr"/>
            <a:r>
              <a:rPr lang="fr-CA" sz="4000" dirty="0"/>
              <a:t>Indice d’adaptation municipale</a:t>
            </a:r>
            <a:endParaRPr lang="fr-CA" dirty="0"/>
          </a:p>
        </p:txBody>
      </p:sp>
    </p:spTree>
    <p:extLst>
      <p:ext uri="{BB962C8B-B14F-4D97-AF65-F5344CB8AC3E}">
        <p14:creationId xmlns:p14="http://schemas.microsoft.com/office/powerpoint/2010/main" val="3714022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13">
            <a:extLst>
              <a:ext uri="{FF2B5EF4-FFF2-40B4-BE49-F238E27FC236}">
                <a16:creationId xmlns:a16="http://schemas.microsoft.com/office/drawing/2014/main" id="{D6280969-F024-466D-A1DB-4F848C51DE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5" name="Straight Connector 14">
              <a:extLst>
                <a:ext uri="{FF2B5EF4-FFF2-40B4-BE49-F238E27FC236}">
                  <a16:creationId xmlns:a16="http://schemas.microsoft.com/office/drawing/2014/main" id="{63FDD802-E6D8-4979-A1B9-BA705AE4D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DE509DD-4B76-45F0-8144-02F1D7E1AE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26F9772-AEFE-4C6D-82B6-1207069B8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4355329E-E608-4F7A-B4EF-8FEF07D75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53D9BFDF-B250-44FF-9BD7-C204EFBFC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 name="Espace réservé du contenu 2">
            <a:extLst>
              <a:ext uri="{FF2B5EF4-FFF2-40B4-BE49-F238E27FC236}">
                <a16:creationId xmlns:a16="http://schemas.microsoft.com/office/drawing/2014/main" id="{3E73CF3A-0587-5944-BBFE-E8DA0B015100}"/>
              </a:ext>
            </a:extLst>
          </p:cNvPr>
          <p:cNvSpPr txBox="1">
            <a:spLocks/>
          </p:cNvSpPr>
          <p:nvPr>
            <p:custDataLst>
              <p:tags r:id="rId1"/>
            </p:custDataLst>
          </p:nvPr>
        </p:nvSpPr>
        <p:spPr>
          <a:xfrm>
            <a:off x="6416039" y="2160589"/>
            <a:ext cx="2927185" cy="388077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fr-CA" sz="2600" dirty="0"/>
              <a:t>Analyse d’items basée sur la théorie de réponse aux items </a:t>
            </a:r>
          </a:p>
          <a:p>
            <a:pPr lvl="1"/>
            <a:r>
              <a:rPr lang="fr-CA" sz="2200" dirty="0"/>
              <a:t>Estimation du degré de fidélité des groupes de comportements</a:t>
            </a:r>
            <a:endParaRPr lang="fr-CA" sz="2200" strike="sngStrike" dirty="0"/>
          </a:p>
        </p:txBody>
      </p:sp>
      <p:graphicFrame>
        <p:nvGraphicFramePr>
          <p:cNvPr id="8" name="Graphique 7"/>
          <p:cNvGraphicFramePr/>
          <p:nvPr>
            <p:extLst>
              <p:ext uri="{D42A27DB-BD31-4B8C-83A1-F6EECF244321}">
                <p14:modId xmlns:p14="http://schemas.microsoft.com/office/powerpoint/2010/main" val="3681581597"/>
              </p:ext>
            </p:extLst>
          </p:nvPr>
        </p:nvGraphicFramePr>
        <p:xfrm>
          <a:off x="817474" y="2159331"/>
          <a:ext cx="5283289" cy="3882362"/>
        </p:xfrm>
        <a:graphic>
          <a:graphicData uri="http://schemas.openxmlformats.org/drawingml/2006/chart">
            <c:chart xmlns:c="http://schemas.openxmlformats.org/drawingml/2006/chart" xmlns:r="http://schemas.openxmlformats.org/officeDocument/2006/relationships" r:id="rId4"/>
          </a:graphicData>
        </a:graphic>
      </p:graphicFrame>
      <p:sp>
        <p:nvSpPr>
          <p:cNvPr id="4" name="Title 3">
            <a:extLst>
              <a:ext uri="{FF2B5EF4-FFF2-40B4-BE49-F238E27FC236}">
                <a16:creationId xmlns:a16="http://schemas.microsoft.com/office/drawing/2014/main" id="{F7B5E84E-866B-7DBE-2D01-25370204F968}"/>
              </a:ext>
            </a:extLst>
          </p:cNvPr>
          <p:cNvSpPr>
            <a:spLocks noGrp="1"/>
          </p:cNvSpPr>
          <p:nvPr>
            <p:ph type="title"/>
          </p:nvPr>
        </p:nvSpPr>
        <p:spPr>
          <a:xfrm>
            <a:off x="677334" y="609600"/>
            <a:ext cx="8596668" cy="1320800"/>
          </a:xfrm>
        </p:spPr>
        <p:txBody>
          <a:bodyPr/>
          <a:lstStyle/>
          <a:p>
            <a:pPr algn="ctr"/>
            <a:r>
              <a:rPr lang="fr-CA" sz="4000" dirty="0"/>
              <a:t>Analyses psychométriques</a:t>
            </a:r>
            <a:endParaRPr lang="fr-CA" dirty="0"/>
          </a:p>
        </p:txBody>
      </p:sp>
    </p:spTree>
    <p:extLst>
      <p:ext uri="{BB962C8B-B14F-4D97-AF65-F5344CB8AC3E}">
        <p14:creationId xmlns:p14="http://schemas.microsoft.com/office/powerpoint/2010/main" val="239150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Espace réservé du contenu 16">
            <a:extLst>
              <a:ext uri="{FF2B5EF4-FFF2-40B4-BE49-F238E27FC236}">
                <a16:creationId xmlns:a16="http://schemas.microsoft.com/office/drawing/2014/main" id="{0EA9E959-2A2D-B92F-5BC8-3971B5C939D3}"/>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946755" y="1367007"/>
            <a:ext cx="7245246" cy="5490993"/>
          </a:xfrm>
        </p:spPr>
      </p:pic>
      <p:sp>
        <p:nvSpPr>
          <p:cNvPr id="18" name="Espace réservé du contenu 2">
            <a:extLst>
              <a:ext uri="{FF2B5EF4-FFF2-40B4-BE49-F238E27FC236}">
                <a16:creationId xmlns:a16="http://schemas.microsoft.com/office/drawing/2014/main" id="{B98F4F20-31D5-5ACE-EA68-90BB6053ACB8}"/>
              </a:ext>
            </a:extLst>
          </p:cNvPr>
          <p:cNvSpPr txBox="1">
            <a:spLocks/>
          </p:cNvSpPr>
          <p:nvPr>
            <p:custDataLst>
              <p:tags r:id="rId1"/>
            </p:custDataLst>
          </p:nvPr>
        </p:nvSpPr>
        <p:spPr>
          <a:xfrm>
            <a:off x="677334" y="1503588"/>
            <a:ext cx="4436841" cy="44774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fr-CA" sz="3200" dirty="0"/>
              <a:t>Analyses factorielles confirmatoires</a:t>
            </a:r>
          </a:p>
          <a:p>
            <a:pPr lvl="1"/>
            <a:r>
              <a:rPr lang="fr-CA" sz="2800" dirty="0"/>
              <a:t>Évaluation des dimensions de l’indice</a:t>
            </a:r>
          </a:p>
          <a:p>
            <a:r>
              <a:rPr lang="fr-CA" sz="3200" dirty="0"/>
              <a:t>Autres analyses de validité de l’indice </a:t>
            </a:r>
          </a:p>
          <a:p>
            <a:pPr lvl="1"/>
            <a:r>
              <a:rPr lang="fr-CA" sz="2800" dirty="0"/>
              <a:t>e.g. validité concourante, validité nomologique</a:t>
            </a:r>
          </a:p>
        </p:txBody>
      </p:sp>
      <p:sp>
        <p:nvSpPr>
          <p:cNvPr id="21" name="Title 3">
            <a:extLst>
              <a:ext uri="{FF2B5EF4-FFF2-40B4-BE49-F238E27FC236}">
                <a16:creationId xmlns:a16="http://schemas.microsoft.com/office/drawing/2014/main" id="{28E59427-403A-1AEE-EE40-47BE2A332228}"/>
              </a:ext>
            </a:extLst>
          </p:cNvPr>
          <p:cNvSpPr>
            <a:spLocks noGrp="1"/>
          </p:cNvSpPr>
          <p:nvPr>
            <p:ph type="title"/>
          </p:nvPr>
        </p:nvSpPr>
        <p:spPr>
          <a:xfrm>
            <a:off x="677334" y="609600"/>
            <a:ext cx="8596668" cy="1320800"/>
          </a:xfrm>
        </p:spPr>
        <p:txBody>
          <a:bodyPr/>
          <a:lstStyle/>
          <a:p>
            <a:pPr algn="ctr"/>
            <a:r>
              <a:rPr lang="fr-CA" sz="4000"/>
              <a:t>Analyses psychométriques</a:t>
            </a:r>
            <a:endParaRPr lang="fr-CA" dirty="0"/>
          </a:p>
        </p:txBody>
      </p:sp>
    </p:spTree>
    <p:extLst>
      <p:ext uri="{BB962C8B-B14F-4D97-AF65-F5344CB8AC3E}">
        <p14:creationId xmlns:p14="http://schemas.microsoft.com/office/powerpoint/2010/main" val="3272513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677334" y="609600"/>
            <a:ext cx="9518226" cy="849049"/>
          </a:xfrm>
        </p:spPr>
        <p:txBody>
          <a:bodyPr>
            <a:normAutofit/>
          </a:bodyPr>
          <a:lstStyle/>
          <a:p>
            <a:pPr algn="ctr"/>
            <a:r>
              <a:rPr lang="fr-CA" sz="4000" dirty="0"/>
              <a:t>Modèle prédictif de l’adaptation</a:t>
            </a:r>
            <a:endParaRPr lang="fr-CA" dirty="0"/>
          </a:p>
        </p:txBody>
      </p:sp>
      <p:pic>
        <p:nvPicPr>
          <p:cNvPr id="7" name="Espace réservé du contenu 6">
            <a:extLst>
              <a:ext uri="{FF2B5EF4-FFF2-40B4-BE49-F238E27FC236}">
                <a16:creationId xmlns:a16="http://schemas.microsoft.com/office/drawing/2014/main" id="{D0535120-F211-A8AF-19EC-DCECEDF3D1B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60320" y="1373463"/>
            <a:ext cx="9631680" cy="5484537"/>
          </a:xfrm>
        </p:spPr>
      </p:pic>
    </p:spTree>
    <p:extLst>
      <p:ext uri="{BB962C8B-B14F-4D97-AF65-F5344CB8AC3E}">
        <p14:creationId xmlns:p14="http://schemas.microsoft.com/office/powerpoint/2010/main" val="265015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624903"/>
            <a:ext cx="10515600" cy="4351338"/>
          </a:xfrm>
        </p:spPr>
        <p:txBody>
          <a:bodyPr>
            <a:normAutofit/>
          </a:bodyPr>
          <a:lstStyle/>
          <a:p>
            <a:pPr marL="0" indent="0">
              <a:buNone/>
            </a:pPr>
            <a:r>
              <a:rPr lang="fr-CA" sz="2200" b="1" dirty="0">
                <a:solidFill>
                  <a:schemeClr val="tx1"/>
                </a:solidFill>
              </a:rPr>
              <a:t>Variables prédictives</a:t>
            </a:r>
          </a:p>
          <a:p>
            <a:r>
              <a:rPr lang="fr-CA" sz="2000" u="sng" dirty="0">
                <a:solidFill>
                  <a:schemeClr val="tx1"/>
                </a:solidFill>
              </a:rPr>
              <a:t>Intention d’implanter des APAA</a:t>
            </a:r>
            <a:r>
              <a:rPr lang="fr-CA" sz="2000" dirty="0">
                <a:solidFill>
                  <a:schemeClr val="tx1"/>
                </a:solidFill>
              </a:rPr>
              <a:t>:</a:t>
            </a:r>
          </a:p>
          <a:p>
            <a:pPr lvl="1"/>
            <a:r>
              <a:rPr lang="fr-CA" sz="1800" dirty="0">
                <a:solidFill>
                  <a:schemeClr val="tx1"/>
                </a:solidFill>
              </a:rPr>
              <a:t>e.g. </a:t>
            </a:r>
            <a:r>
              <a:rPr lang="fr-CA" sz="1800" i="1" dirty="0">
                <a:solidFill>
                  <a:schemeClr val="tx1"/>
                </a:solidFill>
              </a:rPr>
              <a:t>Votre municipalité a l’intention de prioriser au cours des 3 prochaines années l’adoption de mesures d’adaptation aux vagues de chaleur.</a:t>
            </a:r>
          </a:p>
          <a:p>
            <a:r>
              <a:rPr lang="fr-CA" sz="2000" u="sng" dirty="0">
                <a:solidFill>
                  <a:schemeClr val="tx1"/>
                </a:solidFill>
              </a:rPr>
              <a:t>Motivation</a:t>
            </a:r>
            <a:r>
              <a:rPr lang="fr-CA" sz="2000" dirty="0">
                <a:solidFill>
                  <a:schemeClr val="tx1"/>
                </a:solidFill>
              </a:rPr>
              <a:t>:</a:t>
            </a:r>
          </a:p>
          <a:p>
            <a:pPr lvl="1"/>
            <a:r>
              <a:rPr lang="fr-CA" sz="1800" dirty="0">
                <a:solidFill>
                  <a:schemeClr val="tx1"/>
                </a:solidFill>
              </a:rPr>
              <a:t>e.g. </a:t>
            </a:r>
            <a:r>
              <a:rPr lang="fr-CA" sz="1800" i="1" dirty="0">
                <a:solidFill>
                  <a:schemeClr val="tx1"/>
                </a:solidFill>
              </a:rPr>
              <a:t>À quel point êtes-vous d'accord ou en désaccord avec certains énoncés correspondants aux raisons pour lesquelles les représentants de votre municipalité voudraient, au cours des 3 prochaines années, adopter des mesures d'adaptation aux vagues de chaleur recommandées par les experts? </a:t>
            </a:r>
            <a:r>
              <a:rPr lang="fr-CA" sz="1800" b="1" dirty="0">
                <a:solidFill>
                  <a:schemeClr val="tx1"/>
                </a:solidFill>
              </a:rPr>
              <a:t>Pour montrer aux citoyens que les représentants de la municipalité sont respectueux des recommandations des experts sur le climat.</a:t>
            </a:r>
          </a:p>
        </p:txBody>
      </p:sp>
      <p:sp>
        <p:nvSpPr>
          <p:cNvPr id="5" name="Title 3"/>
          <p:cNvSpPr>
            <a:spLocks noGrp="1"/>
          </p:cNvSpPr>
          <p:nvPr>
            <p:ph type="title"/>
          </p:nvPr>
        </p:nvSpPr>
        <p:spPr>
          <a:xfrm>
            <a:off x="677334" y="609600"/>
            <a:ext cx="8596668" cy="862584"/>
          </a:xfrm>
        </p:spPr>
        <p:txBody>
          <a:bodyPr>
            <a:normAutofit/>
          </a:bodyPr>
          <a:lstStyle/>
          <a:p>
            <a:pPr algn="ctr"/>
            <a:r>
              <a:rPr lang="fr-CA" sz="4000" dirty="0"/>
              <a:t>Modèle prédictif de l’adaptation</a:t>
            </a:r>
            <a:endParaRPr lang="fr-CA" dirty="0"/>
          </a:p>
        </p:txBody>
      </p:sp>
    </p:spTree>
    <p:extLst>
      <p:ext uri="{BB962C8B-B14F-4D97-AF65-F5344CB8AC3E}">
        <p14:creationId xmlns:p14="http://schemas.microsoft.com/office/powerpoint/2010/main" val="15524534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Facet">
  <a:themeElements>
    <a:clrScheme name="Custom 4">
      <a:dk1>
        <a:sysClr val="windowText" lastClr="000000"/>
      </a:dk1>
      <a:lt1>
        <a:sysClr val="window" lastClr="FFFFFF"/>
      </a:lt1>
      <a:dk2>
        <a:srgbClr val="2C3C43"/>
      </a:dk2>
      <a:lt2>
        <a:srgbClr val="EBEBEB"/>
      </a:lt2>
      <a:accent1>
        <a:srgbClr val="1B75BB"/>
      </a:accent1>
      <a:accent2>
        <a:srgbClr val="BBBDBF"/>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29604</TotalTime>
  <Words>2112</Words>
  <Application>Microsoft Office PowerPoint</Application>
  <PresentationFormat>Grand écran</PresentationFormat>
  <Paragraphs>117</Paragraphs>
  <Slides>14</Slides>
  <Notes>14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Arial Narrow</vt:lpstr>
      <vt:lpstr>Calibri</vt:lpstr>
      <vt:lpstr>Trebuchet MS</vt:lpstr>
      <vt:lpstr>Wingdings 3</vt:lpstr>
      <vt:lpstr>Facet</vt:lpstr>
      <vt:lpstr>Mesurer et prédire l’adaptation aux   changements climatiques dans les   municipalités québécoises  SYMPOSIUM : Suivi de l’adaptation aux changements climatiques en santé IXe Congrès d’International d’Épidémiologie, Québec, 18 août 2022 </vt:lpstr>
      <vt:lpstr>Contexte</vt:lpstr>
      <vt:lpstr>Études menées par l’OQACC</vt:lpstr>
      <vt:lpstr>Indice d’adaptation municipale</vt:lpstr>
      <vt:lpstr>Indice d’adaptation municipale</vt:lpstr>
      <vt:lpstr>Analyses psychométriques</vt:lpstr>
      <vt:lpstr>Analyses psychométriques</vt:lpstr>
      <vt:lpstr>Modèle prédictif de l’adaptation</vt:lpstr>
      <vt:lpstr>Modèle prédictif de l’adaptation</vt:lpstr>
      <vt:lpstr>Modèle prédictif de l’adaptation</vt:lpstr>
      <vt:lpstr>Modèle prédictif de l’adaptation</vt:lpstr>
      <vt:lpstr>Modèle prédictif de l’adaptation</vt:lpstr>
      <vt:lpstr>Discussion</vt:lpstr>
      <vt:lpstr>Publications</vt:lpstr>
    </vt:vector>
  </TitlesOfParts>
  <Company>Université Laval - FSE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david.bouchard@fse.ulaval.ca</dc:creator>
  <cp:lastModifiedBy>Véronique Dumont</cp:lastModifiedBy>
  <cp:revision>638</cp:revision>
  <cp:lastPrinted>2016-03-18T11:32:33Z</cp:lastPrinted>
  <dcterms:created xsi:type="dcterms:W3CDTF">2015-04-28T21:27:31Z</dcterms:created>
  <dcterms:modified xsi:type="dcterms:W3CDTF">2022-09-08T20:23:55Z</dcterms:modified>
</cp:coreProperties>
</file>